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96" r:id="rId3"/>
    <p:sldId id="318" r:id="rId4"/>
    <p:sldId id="298" r:id="rId5"/>
    <p:sldId id="323" r:id="rId6"/>
    <p:sldId id="344" r:id="rId7"/>
    <p:sldId id="348" r:id="rId8"/>
    <p:sldId id="347" r:id="rId9"/>
    <p:sldId id="346" r:id="rId10"/>
    <p:sldId id="340" r:id="rId11"/>
    <p:sldId id="345" r:id="rId12"/>
    <p:sldId id="314" r:id="rId13"/>
  </p:sldIdLst>
  <p:sldSz cx="9144000" cy="6858000" type="screen4x3"/>
  <p:notesSz cx="6662738" cy="9926638"/>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09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veiga" initials="A" lastIdx="2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1D22"/>
    <a:srgbClr val="FEC3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DA37D80-6434-44D0-A028-1B22A696006F}" styleName="Estilo Claro 3 - Destaqu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Estilo Claro 1 - Destaqu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E171933-4619-4E11-9A3F-F7608DF75F80}" styleName="Estilo Médio 1 - Destaqu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Estilo Médio 1 - Destaqu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Estilo Médio 1 - Destaqu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Destaqu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édio 2 - Destaqu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Estilo Médio 2 - Destaqu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autoAdjust="0"/>
  </p:normalViewPr>
  <p:slideViewPr>
    <p:cSldViewPr>
      <p:cViewPr>
        <p:scale>
          <a:sx n="100" d="100"/>
          <a:sy n="100" d="100"/>
        </p:scale>
        <p:origin x="-600" y="-24"/>
      </p:cViewPr>
      <p:guideLst>
        <p:guide orient="horz" pos="216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90" y="102"/>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887186"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t-PT"/>
          </a:p>
        </p:txBody>
      </p:sp>
      <p:sp>
        <p:nvSpPr>
          <p:cNvPr id="3" name="Marcador de Posição da Data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2CC1DB4-A051-4B21-8B2C-37976C16482B}" type="datetimeFigureOut">
              <a:rPr lang="pt-PT"/>
              <a:pPr>
                <a:defRPr/>
              </a:pPr>
              <a:t>21-04-2015</a:t>
            </a:fld>
            <a:endParaRPr lang="pt-PT"/>
          </a:p>
        </p:txBody>
      </p:sp>
      <p:sp>
        <p:nvSpPr>
          <p:cNvPr id="5" name="Marcador de Posição do Número do Diapositivo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E82451F-D5B9-43DF-94B9-0DDB99572F4C}" type="slidenum">
              <a:rPr lang="pt-PT"/>
              <a:pPr>
                <a:defRPr/>
              </a:pPr>
              <a:t>‹nr.›</a:t>
            </a:fld>
            <a:endParaRPr lang="pt-PT"/>
          </a:p>
        </p:txBody>
      </p:sp>
      <p:sp>
        <p:nvSpPr>
          <p:cNvPr id="6" name="Marcador de Posição do Rodapé 5"/>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t-PT"/>
          </a:p>
        </p:txBody>
      </p:sp>
    </p:spTree>
    <p:extLst>
      <p:ext uri="{BB962C8B-B14F-4D97-AF65-F5344CB8AC3E}">
        <p14:creationId xmlns:p14="http://schemas.microsoft.com/office/powerpoint/2010/main" val="676066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887186"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t-PT"/>
          </a:p>
        </p:txBody>
      </p:sp>
      <p:sp>
        <p:nvSpPr>
          <p:cNvPr id="3" name="Marcador de Posição da Data 2"/>
          <p:cNvSpPr>
            <a:spLocks noGrp="1"/>
          </p:cNvSpPr>
          <p:nvPr>
            <p:ph type="dt" idx="1"/>
          </p:nvPr>
        </p:nvSpPr>
        <p:spPr>
          <a:xfrm>
            <a:off x="3774010" y="0"/>
            <a:ext cx="2887186"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5A13B45-4950-4D56-87F6-DB09C1D874FB}" type="datetimeFigureOut">
              <a:rPr lang="pt-PT"/>
              <a:pPr>
                <a:defRPr/>
              </a:pPr>
              <a:t>21-04-2015</a:t>
            </a:fld>
            <a:endParaRPr lang="pt-PT"/>
          </a:p>
        </p:txBody>
      </p:sp>
      <p:sp>
        <p:nvSpPr>
          <p:cNvPr id="4" name="Marcador de Posição da Imagem do Diapositivo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pPr lvl="0"/>
            <a:endParaRPr lang="pt-PT" noProof="0"/>
          </a:p>
        </p:txBody>
      </p:sp>
      <p:sp>
        <p:nvSpPr>
          <p:cNvPr id="5" name="Marcador de Posição de Notas 4"/>
          <p:cNvSpPr>
            <a:spLocks noGrp="1"/>
          </p:cNvSpPr>
          <p:nvPr>
            <p:ph type="body" sz="quarter" idx="3"/>
          </p:nvPr>
        </p:nvSpPr>
        <p:spPr>
          <a:xfrm>
            <a:off x="666274" y="4715153"/>
            <a:ext cx="5330190" cy="4466987"/>
          </a:xfrm>
          <a:prstGeom prst="rect">
            <a:avLst/>
          </a:prstGeom>
        </p:spPr>
        <p:txBody>
          <a:bodyPr vert="horz" lIns="91440" tIns="45720" rIns="91440" bIns="45720" rtlCol="0">
            <a:normAutofit/>
          </a:bodyPr>
          <a:lstStyle/>
          <a:p>
            <a:pPr lvl="0"/>
            <a:r>
              <a:rPr lang="pt-PT" noProof="0" smtClean="0"/>
              <a:t>Clique para editar os estilos</a:t>
            </a:r>
          </a:p>
          <a:p>
            <a:pPr lvl="1"/>
            <a:r>
              <a:rPr lang="pt-PT" noProof="0" smtClean="0"/>
              <a:t>Segundo nível</a:t>
            </a:r>
          </a:p>
          <a:p>
            <a:pPr lvl="2"/>
            <a:r>
              <a:rPr lang="pt-PT" noProof="0" smtClean="0"/>
              <a:t>Terceiro nível</a:t>
            </a:r>
          </a:p>
          <a:p>
            <a:pPr lvl="3"/>
            <a:r>
              <a:rPr lang="pt-PT" noProof="0" smtClean="0"/>
              <a:t>Quarto nível</a:t>
            </a:r>
          </a:p>
          <a:p>
            <a:pPr lvl="4"/>
            <a:r>
              <a:rPr lang="pt-PT" noProof="0" smtClean="0"/>
              <a:t>Quinto nível</a:t>
            </a:r>
            <a:endParaRPr lang="pt-PT" noProof="0"/>
          </a:p>
        </p:txBody>
      </p:sp>
      <p:sp>
        <p:nvSpPr>
          <p:cNvPr id="6" name="Marcador de Posição do Rodapé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t-PT"/>
          </a:p>
        </p:txBody>
      </p:sp>
      <p:sp>
        <p:nvSpPr>
          <p:cNvPr id="7" name="Marcador de Posição do Número do Diapositivo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8263432-53AF-4DED-8875-0F0039937F8E}" type="slidenum">
              <a:rPr lang="pt-PT"/>
              <a:pPr>
                <a:defRPr/>
              </a:pPr>
              <a:t>‹nr.›</a:t>
            </a:fld>
            <a:endParaRPr lang="pt-PT"/>
          </a:p>
        </p:txBody>
      </p:sp>
    </p:spTree>
    <p:extLst>
      <p:ext uri="{BB962C8B-B14F-4D97-AF65-F5344CB8AC3E}">
        <p14:creationId xmlns:p14="http://schemas.microsoft.com/office/powerpoint/2010/main" val="4143031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2728551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2204270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2204270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676673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921349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1524513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867234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2484503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4138348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2866318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2095786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extLst>
      <p:ext uri="{BB962C8B-B14F-4D97-AF65-F5344CB8AC3E}">
        <p14:creationId xmlns:p14="http://schemas.microsoft.com/office/powerpoint/2010/main" val="413834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presentação CIPES - Diapositivo Título">
    <p:spTree>
      <p:nvGrpSpPr>
        <p:cNvPr id="1" name=""/>
        <p:cNvGrpSpPr/>
        <p:nvPr/>
      </p:nvGrpSpPr>
      <p:grpSpPr>
        <a:xfrm>
          <a:off x="0" y="0"/>
          <a:ext cx="0" cy="0"/>
          <a:chOff x="0" y="0"/>
          <a:chExt cx="0" cy="0"/>
        </a:xfrm>
      </p:grpSpPr>
    </p:spTree>
  </p:cSld>
  <p:clrMapOvr>
    <a:masterClrMapping/>
  </p:clrMapOvr>
  <p:transition spd="med">
    <p:wipe dir="d"/>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presentação CIPES - Diapositivos Conteúdo">
    <p:spTree>
      <p:nvGrpSpPr>
        <p:cNvPr id="1" name=""/>
        <p:cNvGrpSpPr/>
        <p:nvPr/>
      </p:nvGrpSpPr>
      <p:grpSpPr>
        <a:xfrm>
          <a:off x="0" y="0"/>
          <a:ext cx="0" cy="0"/>
          <a:chOff x="0" y="0"/>
          <a:chExt cx="0" cy="0"/>
        </a:xfrm>
      </p:grpSpPr>
      <p:sp>
        <p:nvSpPr>
          <p:cNvPr id="2" name="Rectângulo 12"/>
          <p:cNvSpPr/>
          <p:nvPr userDrawn="1"/>
        </p:nvSpPr>
        <p:spPr>
          <a:xfrm>
            <a:off x="0" y="0"/>
            <a:ext cx="9144000" cy="1341438"/>
          </a:xfrm>
          <a:prstGeom prst="rect">
            <a:avLst/>
          </a:prstGeom>
          <a:solidFill>
            <a:srgbClr val="A21D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pic>
        <p:nvPicPr>
          <p:cNvPr id="3" name="Picture 2" descr="E:\0002_Design\CIPES\Logo_CIPES_amarelo.jpg"/>
          <p:cNvPicPr>
            <a:picLocks noChangeAspect="1" noChangeArrowheads="1"/>
          </p:cNvPicPr>
          <p:nvPr userDrawn="1"/>
        </p:nvPicPr>
        <p:blipFill>
          <a:blip r:embed="rId2" cstate="print"/>
          <a:srcRect/>
          <a:stretch>
            <a:fillRect/>
          </a:stretch>
        </p:blipFill>
        <p:spPr bwMode="auto">
          <a:xfrm>
            <a:off x="0" y="0"/>
            <a:ext cx="5143500" cy="857250"/>
          </a:xfrm>
          <a:prstGeom prst="rect">
            <a:avLst/>
          </a:prstGeom>
          <a:noFill/>
          <a:ln w="9525">
            <a:noFill/>
            <a:miter lim="800000"/>
            <a:headEnd/>
            <a:tailEnd/>
          </a:ln>
        </p:spPr>
      </p:pic>
      <p:sp>
        <p:nvSpPr>
          <p:cNvPr id="4" name="Rectângulo 14"/>
          <p:cNvSpPr/>
          <p:nvPr userDrawn="1"/>
        </p:nvSpPr>
        <p:spPr>
          <a:xfrm>
            <a:off x="0" y="1341438"/>
            <a:ext cx="9144000" cy="518318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
        <p:nvSpPr>
          <p:cNvPr id="5" name="Rectângulo 15"/>
          <p:cNvSpPr/>
          <p:nvPr userDrawn="1"/>
        </p:nvSpPr>
        <p:spPr>
          <a:xfrm>
            <a:off x="0" y="6453188"/>
            <a:ext cx="9144000" cy="4048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presentação CIPES - Diapositivos Conteúdo">
    <p:bg>
      <p:bgRef idx="1001">
        <a:schemeClr val="bg2"/>
      </p:bgRef>
    </p:bg>
    <p:spTree>
      <p:nvGrpSpPr>
        <p:cNvPr id="1" name=""/>
        <p:cNvGrpSpPr/>
        <p:nvPr/>
      </p:nvGrpSpPr>
      <p:grpSpPr>
        <a:xfrm>
          <a:off x="0" y="0"/>
          <a:ext cx="0" cy="0"/>
          <a:chOff x="0" y="0"/>
          <a:chExt cx="0" cy="0"/>
        </a:xfrm>
      </p:grpSpPr>
      <p:sp>
        <p:nvSpPr>
          <p:cNvPr id="2" name="Rectângulo 12"/>
          <p:cNvSpPr/>
          <p:nvPr userDrawn="1"/>
        </p:nvSpPr>
        <p:spPr>
          <a:xfrm>
            <a:off x="0" y="0"/>
            <a:ext cx="9144000" cy="1341438"/>
          </a:xfrm>
          <a:prstGeom prst="rect">
            <a:avLst/>
          </a:prstGeom>
          <a:solidFill>
            <a:srgbClr val="A21D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pic>
        <p:nvPicPr>
          <p:cNvPr id="3" name="Picture 2" descr="E:\0002_Design\CIPES\Logo_CIPES_amarelo.jpg"/>
          <p:cNvPicPr>
            <a:picLocks noChangeAspect="1" noChangeArrowheads="1"/>
          </p:cNvPicPr>
          <p:nvPr userDrawn="1"/>
        </p:nvPicPr>
        <p:blipFill>
          <a:blip r:embed="rId2" cstate="print"/>
          <a:srcRect/>
          <a:stretch>
            <a:fillRect/>
          </a:stretch>
        </p:blipFill>
        <p:spPr bwMode="auto">
          <a:xfrm>
            <a:off x="0" y="0"/>
            <a:ext cx="5143500" cy="857250"/>
          </a:xfrm>
          <a:prstGeom prst="rect">
            <a:avLst/>
          </a:prstGeom>
          <a:noFill/>
          <a:ln w="9525">
            <a:noFill/>
            <a:miter lim="800000"/>
            <a:headEnd/>
            <a:tailEnd/>
          </a:ln>
        </p:spPr>
      </p:pic>
      <p:sp>
        <p:nvSpPr>
          <p:cNvPr id="4" name="Rectângulo 14"/>
          <p:cNvSpPr/>
          <p:nvPr userDrawn="1"/>
        </p:nvSpPr>
        <p:spPr>
          <a:xfrm>
            <a:off x="0" y="1270149"/>
            <a:ext cx="9144000" cy="5183187"/>
          </a:xfrm>
          <a:prstGeom prst="rect">
            <a:avLst/>
          </a:prstGeom>
          <a:solidFill>
            <a:schemeClr val="bg1"/>
          </a:solidFill>
          <a:ln>
            <a:no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
        <p:nvSpPr>
          <p:cNvPr id="5" name="Rectângulo 15"/>
          <p:cNvSpPr/>
          <p:nvPr userDrawn="1"/>
        </p:nvSpPr>
        <p:spPr>
          <a:xfrm>
            <a:off x="0" y="6453188"/>
            <a:ext cx="9144000" cy="4048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Apresentação CIPES - Diapositivos Conteúdo">
    <p:bg>
      <p:bgRef idx="1001">
        <a:schemeClr val="bg2"/>
      </p:bgRef>
    </p:bg>
    <p:spTree>
      <p:nvGrpSpPr>
        <p:cNvPr id="1" name=""/>
        <p:cNvGrpSpPr/>
        <p:nvPr/>
      </p:nvGrpSpPr>
      <p:grpSpPr>
        <a:xfrm>
          <a:off x="0" y="0"/>
          <a:ext cx="0" cy="0"/>
          <a:chOff x="0" y="0"/>
          <a:chExt cx="0" cy="0"/>
        </a:xfrm>
      </p:grpSpPr>
      <p:sp>
        <p:nvSpPr>
          <p:cNvPr id="2" name="Rectângulo 12"/>
          <p:cNvSpPr/>
          <p:nvPr userDrawn="1"/>
        </p:nvSpPr>
        <p:spPr>
          <a:xfrm>
            <a:off x="0" y="0"/>
            <a:ext cx="9144000" cy="1341438"/>
          </a:xfrm>
          <a:prstGeom prst="rect">
            <a:avLst/>
          </a:prstGeom>
          <a:solidFill>
            <a:srgbClr val="A21D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pic>
        <p:nvPicPr>
          <p:cNvPr id="3" name="Picture 2" descr="E:\0002_Design\CIPES\Logo_CIPES_amarelo.jpg"/>
          <p:cNvPicPr>
            <a:picLocks noChangeAspect="1" noChangeArrowheads="1"/>
          </p:cNvPicPr>
          <p:nvPr userDrawn="1"/>
        </p:nvPicPr>
        <p:blipFill>
          <a:blip r:embed="rId2" cstate="print"/>
          <a:srcRect/>
          <a:stretch>
            <a:fillRect/>
          </a:stretch>
        </p:blipFill>
        <p:spPr bwMode="auto">
          <a:xfrm>
            <a:off x="0" y="0"/>
            <a:ext cx="5143500" cy="857250"/>
          </a:xfrm>
          <a:prstGeom prst="rect">
            <a:avLst/>
          </a:prstGeom>
          <a:noFill/>
          <a:ln w="9525">
            <a:noFill/>
            <a:miter lim="800000"/>
            <a:headEnd/>
            <a:tailEnd/>
          </a:ln>
        </p:spPr>
      </p:pic>
      <p:sp>
        <p:nvSpPr>
          <p:cNvPr id="4" name="Rectângulo 14"/>
          <p:cNvSpPr/>
          <p:nvPr userDrawn="1"/>
        </p:nvSpPr>
        <p:spPr>
          <a:xfrm>
            <a:off x="0" y="1270149"/>
            <a:ext cx="9144000" cy="5587851"/>
          </a:xfrm>
          <a:prstGeom prst="rect">
            <a:avLst/>
          </a:prstGeom>
          <a:solidFill>
            <a:schemeClr val="bg1"/>
          </a:solidFill>
          <a:ln>
            <a:no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ângulo 6"/>
          <p:cNvSpPr/>
          <p:nvPr userDrawn="1"/>
        </p:nvSpPr>
        <p:spPr>
          <a:xfrm>
            <a:off x="0" y="0"/>
            <a:ext cx="9144000" cy="6453188"/>
          </a:xfrm>
          <a:prstGeom prst="rect">
            <a:avLst/>
          </a:prstGeom>
          <a:solidFill>
            <a:srgbClr val="A21D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pic>
        <p:nvPicPr>
          <p:cNvPr id="1027" name="Picture 2" descr="E:\0002_Design\CIPES\Logo_CIPES_amarelo.jpg"/>
          <p:cNvPicPr>
            <a:picLocks noChangeAspect="1" noChangeArrowheads="1"/>
          </p:cNvPicPr>
          <p:nvPr userDrawn="1"/>
        </p:nvPicPr>
        <p:blipFill>
          <a:blip r:embed="rId6" cstate="print"/>
          <a:srcRect/>
          <a:stretch>
            <a:fillRect/>
          </a:stretch>
        </p:blipFill>
        <p:spPr bwMode="auto">
          <a:xfrm>
            <a:off x="0" y="0"/>
            <a:ext cx="5143500" cy="857250"/>
          </a:xfrm>
          <a:prstGeom prst="rect">
            <a:avLst/>
          </a:prstGeom>
          <a:noFill/>
          <a:ln w="9525">
            <a:noFill/>
            <a:miter lim="800000"/>
            <a:headEnd/>
            <a:tailEnd/>
          </a:ln>
        </p:spPr>
      </p:pic>
      <p:sp>
        <p:nvSpPr>
          <p:cNvPr id="9" name="Rectângulo 8"/>
          <p:cNvSpPr/>
          <p:nvPr userDrawn="1"/>
        </p:nvSpPr>
        <p:spPr>
          <a:xfrm>
            <a:off x="0" y="6453188"/>
            <a:ext cx="9144000" cy="4048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Lst>
  <p:transition spd="med"/>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5.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oleObject" Target="../embeddings/oleObject1.bin"/><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CaixaDeTexto 10"/>
          <p:cNvSpPr txBox="1">
            <a:spLocks noChangeArrowheads="1"/>
          </p:cNvSpPr>
          <p:nvPr/>
        </p:nvSpPr>
        <p:spPr bwMode="auto">
          <a:xfrm>
            <a:off x="971600" y="1844824"/>
            <a:ext cx="7344816" cy="2277547"/>
          </a:xfrm>
          <a:prstGeom prst="rect">
            <a:avLst/>
          </a:prstGeom>
          <a:noFill/>
          <a:ln w="9525">
            <a:noFill/>
            <a:miter lim="800000"/>
            <a:headEnd/>
            <a:tailEnd/>
          </a:ln>
        </p:spPr>
        <p:txBody>
          <a:bodyPr wrap="square">
            <a:spAutoFit/>
          </a:bodyPr>
          <a:lstStyle/>
          <a:p>
            <a:pPr algn="ctr"/>
            <a:endParaRPr lang="en-US" sz="2000" b="1" dirty="0" smtClean="0"/>
          </a:p>
          <a:p>
            <a:pPr algn="ctr"/>
            <a:endParaRPr lang="pt-PT" sz="2000" dirty="0" smtClean="0"/>
          </a:p>
          <a:p>
            <a:endParaRPr lang="en-US" sz="2800" b="1" dirty="0" smtClean="0">
              <a:solidFill>
                <a:schemeClr val="bg1"/>
              </a:solidFill>
              <a:latin typeface="Franklin Gothic Medium" pitchFamily="34" charset="0"/>
              <a:ea typeface="Tahoma" pitchFamily="34" charset="0"/>
              <a:cs typeface="Lucida Sans Unicode" pitchFamily="34" charset="0"/>
            </a:endParaRPr>
          </a:p>
          <a:p>
            <a:endParaRPr lang="en-US" sz="2800" b="1" dirty="0" smtClean="0">
              <a:solidFill>
                <a:schemeClr val="bg1"/>
              </a:solidFill>
              <a:latin typeface="Franklin Gothic Medium" pitchFamily="34" charset="0"/>
              <a:ea typeface="Tahoma" pitchFamily="34" charset="0"/>
              <a:cs typeface="Lucida Sans Unicode" pitchFamily="34" charset="0"/>
            </a:endParaRPr>
          </a:p>
          <a:p>
            <a:endParaRPr lang="en-US" sz="2800" b="1" dirty="0" smtClean="0">
              <a:solidFill>
                <a:schemeClr val="bg1"/>
              </a:solidFill>
              <a:latin typeface="Franklin Gothic Medium" pitchFamily="34" charset="0"/>
              <a:ea typeface="Tahoma" pitchFamily="34" charset="0"/>
              <a:cs typeface="Lucida Sans Unicode" pitchFamily="34" charset="0"/>
            </a:endParaRPr>
          </a:p>
          <a:p>
            <a:endParaRPr lang="pt-PT" dirty="0">
              <a:solidFill>
                <a:schemeClr val="bg1"/>
              </a:solidFill>
              <a:latin typeface="Calibri" pitchFamily="34" charset="0"/>
              <a:ea typeface="Tahoma" pitchFamily="34" charset="0"/>
              <a:cs typeface="Lucida Sans Unicode" pitchFamily="34" charset="0"/>
            </a:endParaRPr>
          </a:p>
        </p:txBody>
      </p:sp>
      <p:sp>
        <p:nvSpPr>
          <p:cNvPr id="6146" name="Rectângulo 8"/>
          <p:cNvSpPr>
            <a:spLocks noChangeArrowheads="1"/>
          </p:cNvSpPr>
          <p:nvPr/>
        </p:nvSpPr>
        <p:spPr bwMode="auto">
          <a:xfrm>
            <a:off x="973766" y="3429000"/>
            <a:ext cx="6984826" cy="553998"/>
          </a:xfrm>
          <a:prstGeom prst="rect">
            <a:avLst/>
          </a:prstGeom>
          <a:noFill/>
          <a:ln w="9525">
            <a:noFill/>
            <a:miter lim="800000"/>
            <a:headEnd/>
            <a:tailEnd/>
          </a:ln>
        </p:spPr>
        <p:txBody>
          <a:bodyPr wrap="square">
            <a:spAutoFit/>
          </a:bodyPr>
          <a:lstStyle/>
          <a:p>
            <a:endParaRPr lang="en-US" sz="1600" dirty="0" smtClean="0">
              <a:solidFill>
                <a:schemeClr val="bg1"/>
              </a:solidFill>
              <a:latin typeface="Franklin Gothic Medium" pitchFamily="34" charset="0"/>
              <a:cs typeface="Tahoma" pitchFamily="34" charset="0"/>
            </a:endParaRPr>
          </a:p>
          <a:p>
            <a:pPr algn="r"/>
            <a:r>
              <a:rPr lang="en-US" sz="1400" dirty="0" smtClean="0">
                <a:solidFill>
                  <a:schemeClr val="bg1"/>
                </a:solidFill>
                <a:latin typeface="Franklin Gothic Medium" pitchFamily="34" charset="0"/>
                <a:cs typeface="Tahoma" pitchFamily="34" charset="0"/>
              </a:rPr>
              <a:t>				</a:t>
            </a:r>
            <a:endParaRPr lang="en-US" sz="1400" dirty="0">
              <a:solidFill>
                <a:schemeClr val="bg1"/>
              </a:solidFill>
              <a:latin typeface="Franklin Gothic Medium" pitchFamily="34" charset="0"/>
              <a:cs typeface="Tahoma" pitchFamily="34" charset="0"/>
            </a:endParaRPr>
          </a:p>
        </p:txBody>
      </p:sp>
      <p:pic>
        <p:nvPicPr>
          <p:cNvPr id="6148" name="Imagem 4"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ângulo 4"/>
          <p:cNvSpPr/>
          <p:nvPr/>
        </p:nvSpPr>
        <p:spPr>
          <a:xfrm>
            <a:off x="539552" y="1795457"/>
            <a:ext cx="8136904" cy="4462760"/>
          </a:xfrm>
          <a:prstGeom prst="rect">
            <a:avLst/>
          </a:prstGeom>
        </p:spPr>
        <p:txBody>
          <a:bodyPr wrap="square">
            <a:spAutoFit/>
          </a:bodyPr>
          <a:lstStyle/>
          <a:p>
            <a:pPr algn="ctr"/>
            <a:r>
              <a:rPr lang="en-GB" sz="2800" b="1" dirty="0" smtClean="0">
                <a:solidFill>
                  <a:schemeClr val="bg1"/>
                </a:solidFill>
                <a:latin typeface="Arial" pitchFamily="34" charset="0"/>
                <a:ea typeface="Tahoma" pitchFamily="34" charset="0"/>
                <a:cs typeface="Arial" pitchFamily="34" charset="0"/>
              </a:rPr>
              <a:t>The role of external stakeholders: from imaginary friends to non-interfering friends?</a:t>
            </a:r>
            <a:endParaRPr lang="en-GB" sz="2000" b="1" dirty="0" smtClean="0">
              <a:solidFill>
                <a:schemeClr val="bg1"/>
              </a:solidFill>
              <a:latin typeface="Arial" pitchFamily="34" charset="0"/>
              <a:ea typeface="Tahoma" pitchFamily="34" charset="0"/>
              <a:cs typeface="Arial" pitchFamily="34" charset="0"/>
            </a:endParaRPr>
          </a:p>
          <a:p>
            <a:pPr algn="ctr"/>
            <a:endParaRPr lang="en-GB" sz="3200" b="1" dirty="0" smtClean="0">
              <a:solidFill>
                <a:schemeClr val="bg1"/>
              </a:solidFill>
              <a:latin typeface="Arial" pitchFamily="34" charset="0"/>
              <a:ea typeface="Tahoma" pitchFamily="34" charset="0"/>
              <a:cs typeface="Arial" pitchFamily="34" charset="0"/>
            </a:endParaRPr>
          </a:p>
          <a:p>
            <a:pPr algn="ctr"/>
            <a:r>
              <a:rPr lang="en-GB" sz="2000" b="1" dirty="0" smtClean="0">
                <a:solidFill>
                  <a:schemeClr val="bg1"/>
                </a:solidFill>
                <a:latin typeface="Arial" pitchFamily="34" charset="0"/>
                <a:ea typeface="Tahoma" pitchFamily="34" charset="0"/>
                <a:cs typeface="Arial" pitchFamily="34" charset="0"/>
              </a:rPr>
              <a:t>António Magalhães</a:t>
            </a:r>
          </a:p>
          <a:p>
            <a:pPr algn="ctr"/>
            <a:endParaRPr lang="en-GB" sz="2000" b="1" dirty="0" smtClean="0">
              <a:solidFill>
                <a:schemeClr val="bg1"/>
              </a:solidFill>
              <a:latin typeface="Arial" pitchFamily="34" charset="0"/>
              <a:ea typeface="Tahoma" pitchFamily="34" charset="0"/>
              <a:cs typeface="Arial" pitchFamily="34" charset="0"/>
            </a:endParaRPr>
          </a:p>
          <a:p>
            <a:pPr algn="ctr"/>
            <a:r>
              <a:rPr lang="en-GB" sz="2000" b="1" dirty="0" smtClean="0">
                <a:solidFill>
                  <a:schemeClr val="bg1"/>
                </a:solidFill>
              </a:rPr>
              <a:t>Auckland conference</a:t>
            </a:r>
          </a:p>
          <a:p>
            <a:pPr algn="ctr"/>
            <a:r>
              <a:rPr lang="en-GB" sz="2000" b="1" dirty="0" smtClean="0">
                <a:solidFill>
                  <a:schemeClr val="bg1"/>
                </a:solidFill>
              </a:rPr>
              <a:t>Universities in the Knowledge Economy </a:t>
            </a:r>
          </a:p>
          <a:p>
            <a:pPr algn="ctr"/>
            <a:r>
              <a:rPr lang="en-GB" sz="2000" b="1" dirty="0" smtClean="0">
                <a:solidFill>
                  <a:schemeClr val="bg1"/>
                </a:solidFill>
              </a:rPr>
              <a:t>10 – 13 February 2015 </a:t>
            </a:r>
          </a:p>
          <a:p>
            <a:pPr algn="ctr"/>
            <a:endParaRPr lang="en-GB" sz="2000" b="1" dirty="0" smtClean="0">
              <a:solidFill>
                <a:schemeClr val="bg1"/>
              </a:solidFill>
            </a:endParaRPr>
          </a:p>
          <a:p>
            <a:pPr algn="ctr"/>
            <a:endParaRPr lang="en-GB" sz="2000" b="1" dirty="0" smtClean="0">
              <a:solidFill>
                <a:schemeClr val="bg1"/>
              </a:solidFill>
              <a:latin typeface="Arial" pitchFamily="34" charset="0"/>
              <a:ea typeface="Tahoma" pitchFamily="34" charset="0"/>
              <a:cs typeface="Arial" pitchFamily="34" charset="0"/>
            </a:endParaRPr>
          </a:p>
          <a:p>
            <a:pPr algn="ctr"/>
            <a:endParaRPr lang="en-GB" sz="1400" b="1" dirty="0" smtClean="0">
              <a:solidFill>
                <a:schemeClr val="bg1"/>
              </a:solidFill>
              <a:latin typeface="Arial" pitchFamily="34" charset="0"/>
              <a:ea typeface="Tahoma" pitchFamily="34" charset="0"/>
              <a:cs typeface="Arial" pitchFamily="34" charset="0"/>
            </a:endParaRPr>
          </a:p>
          <a:p>
            <a:pPr algn="ctr"/>
            <a:endParaRPr lang="en-GB" sz="1400" b="1" dirty="0" smtClean="0">
              <a:solidFill>
                <a:schemeClr val="bg1"/>
              </a:solidFill>
              <a:latin typeface="Arial" pitchFamily="34" charset="0"/>
              <a:ea typeface="Tahoma" pitchFamily="34" charset="0"/>
              <a:cs typeface="Arial" pitchFamily="34" charset="0"/>
            </a:endParaRPr>
          </a:p>
          <a:p>
            <a:pPr algn="ctr"/>
            <a:endParaRPr lang="en-GB" sz="1400" b="1" dirty="0" smtClean="0">
              <a:solidFill>
                <a:schemeClr val="bg1"/>
              </a:solidFill>
              <a:latin typeface="Arial" pitchFamily="34" charset="0"/>
              <a:ea typeface="Tahoma" pitchFamily="34" charset="0"/>
              <a:cs typeface="Arial" pitchFamily="34" charset="0"/>
            </a:endParaRPr>
          </a:p>
          <a:p>
            <a:pPr algn="ctr"/>
            <a:endParaRPr lang="en-GB" sz="1400" b="1" dirty="0" smtClean="0">
              <a:solidFill>
                <a:schemeClr val="bg1"/>
              </a:solidFill>
              <a:latin typeface="Arial" pitchFamily="34" charset="0"/>
              <a:ea typeface="Tahoma" pitchFamily="34" charset="0"/>
              <a:cs typeface="Arial" pitchFamily="34" charset="0"/>
            </a:endParaRPr>
          </a:p>
        </p:txBody>
      </p:sp>
      <p:pic>
        <p:nvPicPr>
          <p:cNvPr id="3" name="Picture 2"/>
          <p:cNvPicPr>
            <a:picLocks noChangeAspect="1"/>
          </p:cNvPicPr>
          <p:nvPr/>
        </p:nvPicPr>
        <p:blipFill>
          <a:blip r:embed="rId4" cstate="print"/>
          <a:stretch>
            <a:fillRect/>
          </a:stretch>
        </p:blipFill>
        <p:spPr>
          <a:xfrm>
            <a:off x="7596336" y="136538"/>
            <a:ext cx="1368152" cy="1519546"/>
          </a:xfrm>
          <a:prstGeom prst="rect">
            <a:avLst/>
          </a:prstGeom>
        </p:spPr>
      </p:pic>
      <p:pic>
        <p:nvPicPr>
          <p:cNvPr id="4" name="Picture 3"/>
          <p:cNvPicPr>
            <a:picLocks noChangeAspect="1"/>
          </p:cNvPicPr>
          <p:nvPr/>
        </p:nvPicPr>
        <p:blipFill>
          <a:blip r:embed="rId5" cstate="print"/>
          <a:stretch>
            <a:fillRect/>
          </a:stretch>
        </p:blipFill>
        <p:spPr>
          <a:xfrm>
            <a:off x="5868144" y="465392"/>
            <a:ext cx="1646063" cy="731583"/>
          </a:xfrm>
          <a:prstGeom prst="rect">
            <a:avLst/>
          </a:prstGeom>
        </p:spPr>
      </p:pic>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4"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323528" y="1204292"/>
            <a:ext cx="8712968" cy="618374"/>
          </a:xfrm>
          <a:prstGeom prst="rect">
            <a:avLst/>
          </a:prstGeom>
        </p:spPr>
        <p:txBody>
          <a:bodyPr wrap="square">
            <a:spAutoFit/>
          </a:bodyPr>
          <a:lstStyle/>
          <a:p>
            <a:pPr>
              <a:lnSpc>
                <a:spcPct val="150000"/>
              </a:lnSpc>
              <a:spcAft>
                <a:spcPts val="1200"/>
              </a:spcAft>
            </a:pPr>
            <a:r>
              <a:rPr lang="en-US" sz="2600" b="1" dirty="0" smtClean="0">
                <a:solidFill>
                  <a:schemeClr val="bg1"/>
                </a:solidFill>
              </a:rPr>
              <a:t>The role of external stakeholders</a:t>
            </a:r>
            <a:endParaRPr lang="en-US" sz="2600" dirty="0" smtClean="0">
              <a:solidFill>
                <a:prstClr val="white"/>
              </a:solidFill>
            </a:endParaRPr>
          </a:p>
        </p:txBody>
      </p:sp>
      <p:graphicFrame>
        <p:nvGraphicFramePr>
          <p:cNvPr id="1027" name="Object 3"/>
          <p:cNvGraphicFramePr>
            <a:graphicFrameLocks noChangeAspect="1"/>
          </p:cNvGraphicFramePr>
          <p:nvPr>
            <p:extLst>
              <p:ext uri="{D42A27DB-BD31-4B8C-83A1-F6EECF244321}">
                <p14:modId xmlns:p14="http://schemas.microsoft.com/office/powerpoint/2010/main" val="184646565"/>
              </p:ext>
            </p:extLst>
          </p:nvPr>
        </p:nvGraphicFramePr>
        <p:xfrm>
          <a:off x="323528" y="1892784"/>
          <a:ext cx="8352928" cy="4965216"/>
        </p:xfrm>
        <a:graphic>
          <a:graphicData uri="http://schemas.openxmlformats.org/presentationml/2006/ole">
            <mc:AlternateContent xmlns:mc="http://schemas.openxmlformats.org/markup-compatibility/2006">
              <mc:Choice xmlns:v="urn:schemas-microsoft-com:vml" Requires="v">
                <p:oleObj spid="_x0000_s1048" name="Documento" r:id="rId6" imgW="5427453" imgH="3260438" progId="Word.Document.12">
                  <p:embed/>
                </p:oleObj>
              </mc:Choice>
              <mc:Fallback>
                <p:oleObj name="Documento" r:id="rId6" imgW="5427453" imgH="3260438" progId="Word.Document.12">
                  <p:embed/>
                  <p:pic>
                    <p:nvPicPr>
                      <p:cNvPr id="0" name="Picture 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528" y="1892784"/>
                        <a:ext cx="8352928" cy="4965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425012980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323528" y="1204292"/>
            <a:ext cx="8712968" cy="618374"/>
          </a:xfrm>
          <a:prstGeom prst="rect">
            <a:avLst/>
          </a:prstGeom>
        </p:spPr>
        <p:txBody>
          <a:bodyPr wrap="square">
            <a:spAutoFit/>
          </a:bodyPr>
          <a:lstStyle/>
          <a:p>
            <a:pPr>
              <a:lnSpc>
                <a:spcPct val="150000"/>
              </a:lnSpc>
              <a:spcAft>
                <a:spcPts val="1200"/>
              </a:spcAft>
            </a:pPr>
            <a:r>
              <a:rPr lang="en-US" sz="2600" b="1" dirty="0" smtClean="0">
                <a:solidFill>
                  <a:schemeClr val="bg1"/>
                </a:solidFill>
              </a:rPr>
              <a:t>The role of external stakeholders</a:t>
            </a:r>
            <a:endParaRPr lang="en-US" sz="2600" dirty="0" smtClean="0">
              <a:solidFill>
                <a:prstClr val="white"/>
              </a:solidFill>
            </a:endParaRPr>
          </a:p>
        </p:txBody>
      </p:sp>
      <p:pic>
        <p:nvPicPr>
          <p:cNvPr id="2052" name="Picture 4"/>
          <p:cNvPicPr>
            <a:picLocks noChangeAspect="1" noChangeArrowheads="1"/>
          </p:cNvPicPr>
          <p:nvPr/>
        </p:nvPicPr>
        <p:blipFill>
          <a:blip r:embed="rId4" cstate="print"/>
          <a:srcRect/>
          <a:stretch>
            <a:fillRect/>
          </a:stretch>
        </p:blipFill>
        <p:spPr bwMode="auto">
          <a:xfrm>
            <a:off x="261584" y="1844824"/>
            <a:ext cx="7766800" cy="5235482"/>
          </a:xfrm>
          <a:prstGeom prst="rect">
            <a:avLst/>
          </a:prstGeom>
          <a:noFill/>
          <a:ln w="9525">
            <a:noFill/>
            <a:miter lim="800000"/>
            <a:headEnd/>
            <a:tailEnd/>
          </a:ln>
          <a:effectLst/>
        </p:spPr>
      </p:pic>
    </p:spTree>
    <p:extLst>
      <p:ext uri="{BB962C8B-B14F-4D97-AF65-F5344CB8AC3E}">
        <p14:creationId xmlns:p14="http://schemas.microsoft.com/office/powerpoint/2010/main" val="425012980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251520" y="1429608"/>
            <a:ext cx="8457426" cy="5971378"/>
          </a:xfrm>
          <a:prstGeom prst="rect">
            <a:avLst/>
          </a:prstGeom>
        </p:spPr>
        <p:txBody>
          <a:bodyPr wrap="square">
            <a:spAutoFit/>
          </a:bodyPr>
          <a:lstStyle/>
          <a:p>
            <a:pPr marL="342900" indent="-342900">
              <a:lnSpc>
                <a:spcPct val="150000"/>
              </a:lnSpc>
              <a:spcAft>
                <a:spcPts val="1200"/>
              </a:spcAft>
              <a:buFont typeface="Arial" pitchFamily="34" charset="0"/>
              <a:buChar char="•"/>
            </a:pPr>
            <a:r>
              <a:rPr lang="en-US" sz="1600" dirty="0" smtClean="0">
                <a:solidFill>
                  <a:prstClr val="white"/>
                </a:solidFill>
              </a:rPr>
              <a:t>Respondents views reflect the need to promote management efficiency and governance accountability to multiple stakeholders.</a:t>
            </a:r>
          </a:p>
          <a:p>
            <a:pPr marL="342900" indent="-342900">
              <a:lnSpc>
                <a:spcPct val="150000"/>
              </a:lnSpc>
              <a:spcAft>
                <a:spcPts val="1200"/>
              </a:spcAft>
              <a:buFont typeface="Arial" pitchFamily="34" charset="0"/>
              <a:buChar char="•"/>
            </a:pPr>
            <a:r>
              <a:rPr lang="en-US" sz="1600" dirty="0" smtClean="0">
                <a:solidFill>
                  <a:prstClr val="white"/>
                </a:solidFill>
              </a:rPr>
              <a:t>Rectors see external stakeholders representing the interests of the society at large and brining to the university outside beliefs and pressures (normative approach)</a:t>
            </a:r>
          </a:p>
          <a:p>
            <a:pPr marL="342900" indent="-342900">
              <a:lnSpc>
                <a:spcPct val="150000"/>
              </a:lnSpc>
              <a:spcAft>
                <a:spcPts val="1200"/>
              </a:spcAft>
              <a:buFont typeface="Arial" pitchFamily="34" charset="0"/>
              <a:buChar char="•"/>
            </a:pPr>
            <a:r>
              <a:rPr lang="en-US" sz="1600" dirty="0" smtClean="0">
                <a:solidFill>
                  <a:prstClr val="white"/>
                </a:solidFill>
              </a:rPr>
              <a:t>Rectors see external stakeholders bringing in important skills and </a:t>
            </a:r>
            <a:r>
              <a:rPr lang="en-US" sz="1600" dirty="0">
                <a:solidFill>
                  <a:prstClr val="white"/>
                </a:solidFill>
              </a:rPr>
              <a:t>experience </a:t>
            </a:r>
            <a:r>
              <a:rPr lang="en-US" sz="1600" dirty="0" smtClean="0">
                <a:solidFill>
                  <a:prstClr val="white"/>
                </a:solidFill>
              </a:rPr>
              <a:t> (instrumental approach)</a:t>
            </a:r>
          </a:p>
          <a:p>
            <a:pPr marL="342900" indent="-342900">
              <a:lnSpc>
                <a:spcPct val="150000"/>
              </a:lnSpc>
              <a:spcAft>
                <a:spcPts val="1200"/>
              </a:spcAft>
              <a:buFont typeface="Arial" pitchFamily="34" charset="0"/>
              <a:buChar char="•"/>
            </a:pPr>
            <a:r>
              <a:rPr lang="en-US" sz="1600" dirty="0" smtClean="0">
                <a:solidFill>
                  <a:prstClr val="white"/>
                </a:solidFill>
              </a:rPr>
              <a:t>Senate members see external stakeholders as representing particular </a:t>
            </a:r>
            <a:r>
              <a:rPr lang="en-US" sz="1600" dirty="0">
                <a:solidFill>
                  <a:prstClr val="white"/>
                </a:solidFill>
              </a:rPr>
              <a:t>interests </a:t>
            </a:r>
            <a:r>
              <a:rPr lang="en-US" sz="1600" dirty="0" smtClean="0">
                <a:solidFill>
                  <a:prstClr val="white"/>
                </a:solidFill>
              </a:rPr>
              <a:t>(</a:t>
            </a:r>
            <a:r>
              <a:rPr lang="en-US" sz="1600" dirty="0">
                <a:solidFill>
                  <a:prstClr val="white"/>
                </a:solidFill>
              </a:rPr>
              <a:t>instrumental approach</a:t>
            </a:r>
            <a:r>
              <a:rPr lang="en-US" sz="1600" dirty="0" smtClean="0">
                <a:solidFill>
                  <a:prstClr val="white"/>
                </a:solidFill>
              </a:rPr>
              <a:t>)</a:t>
            </a:r>
          </a:p>
          <a:p>
            <a:pPr marL="342900" indent="-342900">
              <a:lnSpc>
                <a:spcPct val="150000"/>
              </a:lnSpc>
              <a:spcAft>
                <a:spcPts val="1200"/>
              </a:spcAft>
              <a:buFont typeface="Arial" pitchFamily="34" charset="0"/>
              <a:buChar char="•"/>
            </a:pPr>
            <a:r>
              <a:rPr lang="en-US" sz="1600" dirty="0" smtClean="0">
                <a:solidFill>
                  <a:prstClr val="white"/>
                </a:solidFill>
              </a:rPr>
              <a:t>Increasing influence of external stakeholders as non-interfering allies with teaching and research</a:t>
            </a:r>
          </a:p>
          <a:p>
            <a:pPr marL="800100" lvl="1" indent="-342900">
              <a:lnSpc>
                <a:spcPct val="150000"/>
              </a:lnSpc>
              <a:spcAft>
                <a:spcPts val="1200"/>
              </a:spcAft>
              <a:buFont typeface="Arial" pitchFamily="34" charset="0"/>
              <a:buChar char="•"/>
            </a:pPr>
            <a:r>
              <a:rPr lang="en-US" sz="1600" dirty="0" smtClean="0">
                <a:solidFill>
                  <a:prstClr val="white"/>
                </a:solidFill>
              </a:rPr>
              <a:t>FROM IMAGINARY FRIENDS TO NON-INTERFERING ALIES?</a:t>
            </a:r>
          </a:p>
          <a:p>
            <a:pPr>
              <a:lnSpc>
                <a:spcPct val="150000"/>
              </a:lnSpc>
              <a:spcAft>
                <a:spcPts val="1200"/>
              </a:spcAft>
            </a:pPr>
            <a:endParaRPr lang="en-US" sz="1600" dirty="0" smtClean="0">
              <a:solidFill>
                <a:prstClr val="white"/>
              </a:solidFill>
            </a:endParaRPr>
          </a:p>
          <a:p>
            <a:pPr marL="342900" lvl="0" indent="-342900">
              <a:lnSpc>
                <a:spcPct val="150000"/>
              </a:lnSpc>
              <a:spcAft>
                <a:spcPts val="1200"/>
              </a:spcAft>
            </a:pPr>
            <a:endParaRPr lang="en-US" sz="1600" dirty="0" smtClean="0">
              <a:solidFill>
                <a:prstClr val="white"/>
              </a:solidFill>
            </a:endParaRPr>
          </a:p>
        </p:txBody>
      </p:sp>
    </p:spTree>
    <p:extLst>
      <p:ext uri="{BB962C8B-B14F-4D97-AF65-F5344CB8AC3E}">
        <p14:creationId xmlns:p14="http://schemas.microsoft.com/office/powerpoint/2010/main" val="320863131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500034" y="1714488"/>
            <a:ext cx="8208912" cy="3631763"/>
          </a:xfrm>
          <a:prstGeom prst="rect">
            <a:avLst/>
          </a:prstGeom>
        </p:spPr>
        <p:txBody>
          <a:bodyPr wrap="square">
            <a:spAutoFit/>
          </a:bodyPr>
          <a:lstStyle/>
          <a:p>
            <a:pPr marL="342900" lvl="0" indent="-342900">
              <a:lnSpc>
                <a:spcPct val="150000"/>
              </a:lnSpc>
              <a:spcAft>
                <a:spcPts val="1200"/>
              </a:spcAft>
              <a:buFont typeface="Arial" pitchFamily="34" charset="0"/>
              <a:buChar char="•"/>
            </a:pPr>
            <a:r>
              <a:rPr lang="en-US" sz="2000" dirty="0" smtClean="0">
                <a:solidFill>
                  <a:prstClr val="white"/>
                </a:solidFill>
              </a:rPr>
              <a:t>Introduction</a:t>
            </a:r>
          </a:p>
          <a:p>
            <a:pPr marL="342900" lvl="0" indent="-342900">
              <a:lnSpc>
                <a:spcPct val="150000"/>
              </a:lnSpc>
              <a:spcAft>
                <a:spcPts val="1200"/>
              </a:spcAft>
              <a:buFont typeface="Arial" pitchFamily="34" charset="0"/>
              <a:buChar char="•"/>
            </a:pPr>
            <a:r>
              <a:rPr lang="en-US" sz="2000" dirty="0" smtClean="0">
                <a:solidFill>
                  <a:prstClr val="white"/>
                </a:solidFill>
              </a:rPr>
              <a:t>NPM and New Governance</a:t>
            </a:r>
          </a:p>
          <a:p>
            <a:pPr marL="342900" lvl="0" indent="-342900">
              <a:lnSpc>
                <a:spcPct val="150000"/>
              </a:lnSpc>
              <a:spcAft>
                <a:spcPts val="1200"/>
              </a:spcAft>
              <a:buFont typeface="Arial" pitchFamily="34" charset="0"/>
              <a:buChar char="•"/>
            </a:pPr>
            <a:r>
              <a:rPr lang="en-US" sz="2000" i="1" dirty="0" err="1" smtClean="0">
                <a:solidFill>
                  <a:prstClr val="white"/>
                </a:solidFill>
              </a:rPr>
              <a:t>Boardism</a:t>
            </a:r>
            <a:r>
              <a:rPr lang="en-US" sz="2000" dirty="0" smtClean="0">
                <a:solidFill>
                  <a:prstClr val="white"/>
                </a:solidFill>
              </a:rPr>
              <a:t> in European universities</a:t>
            </a:r>
          </a:p>
          <a:p>
            <a:pPr marL="342900" lvl="0" indent="-342900">
              <a:lnSpc>
                <a:spcPct val="150000"/>
              </a:lnSpc>
              <a:spcAft>
                <a:spcPts val="1200"/>
              </a:spcAft>
              <a:buFont typeface="Arial" pitchFamily="34" charset="0"/>
              <a:buChar char="•"/>
            </a:pPr>
            <a:r>
              <a:rPr lang="en-US" sz="2000" dirty="0" smtClean="0">
                <a:solidFill>
                  <a:prstClr val="white"/>
                </a:solidFill>
              </a:rPr>
              <a:t>The role of external stakeholders</a:t>
            </a:r>
          </a:p>
          <a:p>
            <a:pPr marL="342900" lvl="0" indent="-342900">
              <a:lnSpc>
                <a:spcPct val="150000"/>
              </a:lnSpc>
              <a:spcAft>
                <a:spcPts val="1200"/>
              </a:spcAft>
              <a:buFont typeface="Arial" pitchFamily="34" charset="0"/>
              <a:buChar char="•"/>
            </a:pPr>
            <a:r>
              <a:rPr lang="en-US" sz="2000" dirty="0" smtClean="0">
                <a:solidFill>
                  <a:prstClr val="white"/>
                </a:solidFill>
              </a:rPr>
              <a:t>Concluding remarks</a:t>
            </a:r>
          </a:p>
          <a:p>
            <a:pPr marL="342900" lvl="0" indent="-342900">
              <a:lnSpc>
                <a:spcPct val="150000"/>
              </a:lnSpc>
              <a:spcAft>
                <a:spcPts val="1200"/>
              </a:spcAft>
              <a:buFont typeface="Arial" pitchFamily="34" charset="0"/>
              <a:buChar char="•"/>
            </a:pPr>
            <a:endParaRPr lang="en-US" sz="2000" dirty="0">
              <a:solidFill>
                <a:prstClr val="white"/>
              </a:solidFill>
            </a:endParaRPr>
          </a:p>
        </p:txBody>
      </p:sp>
    </p:spTree>
    <p:extLst>
      <p:ext uri="{BB962C8B-B14F-4D97-AF65-F5344CB8AC3E}">
        <p14:creationId xmlns:p14="http://schemas.microsoft.com/office/powerpoint/2010/main" val="320863131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395536" y="1340768"/>
            <a:ext cx="8352928" cy="5262979"/>
          </a:xfrm>
          <a:prstGeom prst="rect">
            <a:avLst/>
          </a:prstGeom>
        </p:spPr>
        <p:txBody>
          <a:bodyPr wrap="square">
            <a:spAutoFit/>
          </a:bodyPr>
          <a:lstStyle/>
          <a:p>
            <a:pPr lvl="0">
              <a:lnSpc>
                <a:spcPct val="150000"/>
              </a:lnSpc>
              <a:spcAft>
                <a:spcPts val="1200"/>
              </a:spcAft>
            </a:pPr>
            <a:r>
              <a:rPr lang="en-US" sz="2400" b="1" dirty="0" smtClean="0">
                <a:solidFill>
                  <a:schemeClr val="bg1"/>
                </a:solidFill>
              </a:rPr>
              <a:t>Introduction</a:t>
            </a:r>
          </a:p>
          <a:p>
            <a:pPr marL="0" lvl="1" indent="-342900">
              <a:lnSpc>
                <a:spcPct val="150000"/>
              </a:lnSpc>
              <a:spcAft>
                <a:spcPts val="1200"/>
              </a:spcAft>
              <a:buFont typeface="Arial" pitchFamily="34" charset="0"/>
              <a:buChar char="•"/>
            </a:pPr>
            <a:r>
              <a:rPr lang="en-GB" sz="2000" dirty="0" smtClean="0">
                <a:solidFill>
                  <a:prstClr val="white"/>
                </a:solidFill>
              </a:rPr>
              <a:t>In higher education the shift from governing to governance relied on the increased institutional autonomy, based on the assumption that the more autonomous institutions are the better they respond to change in their organisational environment and better is their performance</a:t>
            </a:r>
          </a:p>
          <a:p>
            <a:pPr lvl="2" indent="-342900">
              <a:lnSpc>
                <a:spcPct val="150000"/>
              </a:lnSpc>
              <a:spcAft>
                <a:spcPts val="1200"/>
              </a:spcAft>
              <a:buFont typeface="Arial" pitchFamily="34" charset="0"/>
              <a:buChar char="•"/>
            </a:pPr>
            <a:r>
              <a:rPr lang="en-GB" sz="2000" dirty="0" smtClean="0">
                <a:solidFill>
                  <a:prstClr val="white"/>
                </a:solidFill>
              </a:rPr>
              <a:t>Universities reconceptualised as ‘complete organizations’  (</a:t>
            </a:r>
            <a:r>
              <a:rPr lang="en-GB" sz="2000" dirty="0" err="1" smtClean="0">
                <a:solidFill>
                  <a:prstClr val="white"/>
                </a:solidFill>
              </a:rPr>
              <a:t>Brunsson</a:t>
            </a:r>
            <a:r>
              <a:rPr lang="en-GB" sz="2000" dirty="0" smtClean="0">
                <a:solidFill>
                  <a:prstClr val="white"/>
                </a:solidFill>
              </a:rPr>
              <a:t> &amp; </a:t>
            </a:r>
            <a:r>
              <a:rPr lang="en-GB" sz="2000" dirty="0" err="1" smtClean="0">
                <a:solidFill>
                  <a:prstClr val="white"/>
                </a:solidFill>
              </a:rPr>
              <a:t>Sahlin</a:t>
            </a:r>
            <a:r>
              <a:rPr lang="en-GB" sz="2000" dirty="0" smtClean="0">
                <a:solidFill>
                  <a:prstClr val="white"/>
                </a:solidFill>
              </a:rPr>
              <a:t> </a:t>
            </a:r>
            <a:r>
              <a:rPr lang="en-GB" sz="2000" dirty="0" err="1" smtClean="0">
                <a:solidFill>
                  <a:prstClr val="white"/>
                </a:solidFill>
              </a:rPr>
              <a:t>Adersen</a:t>
            </a:r>
            <a:r>
              <a:rPr lang="en-GB" sz="2000" dirty="0" smtClean="0">
                <a:solidFill>
                  <a:prstClr val="white"/>
                </a:solidFill>
              </a:rPr>
              <a:t>, 2000) mimicking corporations is driving the shift from  a ‘republic of scholars’ to a ‘stakeholder organization’ (Bleiklie &amp; </a:t>
            </a:r>
            <a:r>
              <a:rPr lang="en-GB" sz="2000" dirty="0" err="1" smtClean="0">
                <a:solidFill>
                  <a:prstClr val="white"/>
                </a:solidFill>
              </a:rPr>
              <a:t>Kogan</a:t>
            </a:r>
            <a:r>
              <a:rPr lang="en-GB" sz="2000" dirty="0" smtClean="0">
                <a:solidFill>
                  <a:prstClr val="white"/>
                </a:solidFill>
              </a:rPr>
              <a:t>, 2007)</a:t>
            </a:r>
            <a:endParaRPr lang="en-US" sz="2000" dirty="0" smtClean="0">
              <a:solidFill>
                <a:prstClr val="white"/>
              </a:solidFill>
            </a:endParaRPr>
          </a:p>
          <a:p>
            <a:pPr marL="342900" lvl="0" indent="-342900">
              <a:lnSpc>
                <a:spcPct val="150000"/>
              </a:lnSpc>
              <a:spcAft>
                <a:spcPts val="1200"/>
              </a:spcAft>
            </a:pPr>
            <a:endParaRPr lang="en-US" sz="2000" dirty="0">
              <a:solidFill>
                <a:prstClr val="white"/>
              </a:solidFill>
            </a:endParaRPr>
          </a:p>
        </p:txBody>
      </p:sp>
    </p:spTree>
    <p:extLst>
      <p:ext uri="{BB962C8B-B14F-4D97-AF65-F5344CB8AC3E}">
        <p14:creationId xmlns:p14="http://schemas.microsoft.com/office/powerpoint/2010/main" val="320863131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500034" y="1714488"/>
            <a:ext cx="8208912" cy="4401205"/>
          </a:xfrm>
          <a:prstGeom prst="rect">
            <a:avLst/>
          </a:prstGeom>
        </p:spPr>
        <p:txBody>
          <a:bodyPr wrap="square">
            <a:spAutoFit/>
          </a:bodyPr>
          <a:lstStyle/>
          <a:p>
            <a:pPr marL="0" lvl="1">
              <a:lnSpc>
                <a:spcPct val="150000"/>
              </a:lnSpc>
              <a:spcAft>
                <a:spcPts val="1200"/>
              </a:spcAft>
            </a:pPr>
            <a:endParaRPr lang="en-US" sz="2000" dirty="0">
              <a:solidFill>
                <a:prstClr val="white"/>
              </a:solidFill>
            </a:endParaRPr>
          </a:p>
          <a:p>
            <a:pPr marL="0" lvl="1" indent="-342900">
              <a:lnSpc>
                <a:spcPct val="150000"/>
              </a:lnSpc>
              <a:spcAft>
                <a:spcPts val="1200"/>
              </a:spcAft>
              <a:buFont typeface="Arial" pitchFamily="34" charset="0"/>
              <a:buChar char="•"/>
            </a:pPr>
            <a:r>
              <a:rPr lang="en-US" sz="2000" dirty="0" smtClean="0">
                <a:solidFill>
                  <a:prstClr val="white"/>
                </a:solidFill>
              </a:rPr>
              <a:t>New Public Management driving governance reforms by introducing private sector management tools</a:t>
            </a:r>
          </a:p>
          <a:p>
            <a:pPr marL="0" lvl="1" indent="-342900">
              <a:lnSpc>
                <a:spcPct val="150000"/>
              </a:lnSpc>
              <a:spcAft>
                <a:spcPts val="1200"/>
              </a:spcAft>
              <a:buFont typeface="Arial" pitchFamily="34" charset="0"/>
              <a:buChar char="•"/>
            </a:pPr>
            <a:r>
              <a:rPr lang="en-US" sz="2000" dirty="0" smtClean="0">
                <a:solidFill>
                  <a:prstClr val="white"/>
                </a:solidFill>
              </a:rPr>
              <a:t>The presence of external stakeholders became a mantra for the governance structures</a:t>
            </a:r>
          </a:p>
          <a:p>
            <a:pPr marL="457200" lvl="2" indent="-342900">
              <a:lnSpc>
                <a:spcPct val="150000"/>
              </a:lnSpc>
              <a:spcAft>
                <a:spcPts val="1200"/>
              </a:spcAft>
              <a:buFont typeface="Arial" pitchFamily="34" charset="0"/>
              <a:buChar char="•"/>
            </a:pPr>
            <a:r>
              <a:rPr lang="en-US" sz="2000" dirty="0" smtClean="0">
                <a:solidFill>
                  <a:prstClr val="white"/>
                </a:solidFill>
              </a:rPr>
              <a:t> </a:t>
            </a:r>
            <a:r>
              <a:rPr lang="en-US" sz="2000" b="1" u="sng" dirty="0" smtClean="0">
                <a:solidFill>
                  <a:prstClr val="white"/>
                </a:solidFill>
              </a:rPr>
              <a:t>To what extent external stakeholders influence the boards?</a:t>
            </a:r>
          </a:p>
          <a:p>
            <a:pPr marL="114300" lvl="2">
              <a:lnSpc>
                <a:spcPct val="150000"/>
              </a:lnSpc>
              <a:spcAft>
                <a:spcPts val="1200"/>
              </a:spcAft>
            </a:pPr>
            <a:r>
              <a:rPr lang="en-US" sz="2000" dirty="0" smtClean="0">
                <a:solidFill>
                  <a:prstClr val="white"/>
                </a:solidFill>
              </a:rPr>
              <a:t> (Perceptions </a:t>
            </a:r>
            <a:r>
              <a:rPr lang="en-US" sz="2000" dirty="0">
                <a:solidFill>
                  <a:prstClr val="white"/>
                </a:solidFill>
              </a:rPr>
              <a:t>of Rectors and </a:t>
            </a:r>
            <a:r>
              <a:rPr lang="en-US" sz="2000" dirty="0" smtClean="0">
                <a:solidFill>
                  <a:prstClr val="white"/>
                </a:solidFill>
              </a:rPr>
              <a:t>Senates </a:t>
            </a:r>
            <a:r>
              <a:rPr lang="en-US" sz="2000" dirty="0">
                <a:solidFill>
                  <a:prstClr val="white"/>
                </a:solidFill>
              </a:rPr>
              <a:t>about the role external stakeholders actually </a:t>
            </a:r>
            <a:r>
              <a:rPr lang="en-US" sz="2000" dirty="0" smtClean="0">
                <a:solidFill>
                  <a:prstClr val="white"/>
                </a:solidFill>
              </a:rPr>
              <a:t>perform and should perform)</a:t>
            </a:r>
          </a:p>
        </p:txBody>
      </p:sp>
    </p:spTree>
    <p:extLst>
      <p:ext uri="{BB962C8B-B14F-4D97-AF65-F5344CB8AC3E}">
        <p14:creationId xmlns:p14="http://schemas.microsoft.com/office/powerpoint/2010/main" val="320863131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500034" y="1714488"/>
            <a:ext cx="8208912" cy="4431983"/>
          </a:xfrm>
          <a:prstGeom prst="rect">
            <a:avLst/>
          </a:prstGeom>
        </p:spPr>
        <p:txBody>
          <a:bodyPr wrap="square">
            <a:spAutoFit/>
          </a:bodyPr>
          <a:lstStyle/>
          <a:p>
            <a:pPr lvl="0">
              <a:lnSpc>
                <a:spcPct val="150000"/>
              </a:lnSpc>
              <a:spcAft>
                <a:spcPts val="1200"/>
              </a:spcAft>
            </a:pPr>
            <a:endParaRPr lang="en-US" sz="2400" b="1" dirty="0" smtClean="0">
              <a:solidFill>
                <a:schemeClr val="bg1"/>
              </a:solidFill>
            </a:endParaRPr>
          </a:p>
          <a:p>
            <a:pPr lvl="0">
              <a:lnSpc>
                <a:spcPct val="150000"/>
              </a:lnSpc>
              <a:spcAft>
                <a:spcPts val="1200"/>
              </a:spcAft>
            </a:pPr>
            <a:r>
              <a:rPr lang="en-US" sz="2400" b="1" dirty="0" smtClean="0">
                <a:solidFill>
                  <a:schemeClr val="bg1"/>
                </a:solidFill>
              </a:rPr>
              <a:t>New Governance</a:t>
            </a:r>
            <a:endParaRPr lang="en-US" sz="2400" b="1" dirty="0">
              <a:solidFill>
                <a:schemeClr val="bg1"/>
              </a:solidFill>
            </a:endParaRPr>
          </a:p>
          <a:p>
            <a:pPr marL="342900" lvl="0" indent="-342900">
              <a:lnSpc>
                <a:spcPct val="150000"/>
              </a:lnSpc>
              <a:spcAft>
                <a:spcPts val="1200"/>
              </a:spcAft>
              <a:buFont typeface="Arial" pitchFamily="34" charset="0"/>
              <a:buChar char="•"/>
            </a:pPr>
            <a:r>
              <a:rPr lang="en-US" sz="2000" b="1" dirty="0" smtClean="0">
                <a:solidFill>
                  <a:prstClr val="white"/>
                </a:solidFill>
              </a:rPr>
              <a:t>In interaction with and reaction to the most influential NPM-driven reforms, New Governance (</a:t>
            </a:r>
            <a:r>
              <a:rPr lang="en-US" sz="2000" b="1" dirty="0" err="1" smtClean="0">
                <a:solidFill>
                  <a:prstClr val="white"/>
                </a:solidFill>
              </a:rPr>
              <a:t>Salamon</a:t>
            </a:r>
            <a:r>
              <a:rPr lang="en-US" sz="2000" b="1" dirty="0" smtClean="0">
                <a:solidFill>
                  <a:prstClr val="white"/>
                </a:solidFill>
              </a:rPr>
              <a:t>, 2002) have been reframing the effects of NPM by emphasizing the collaborative features of ‘third-party government’ </a:t>
            </a:r>
            <a:r>
              <a:rPr lang="en-US" sz="2000" b="1" dirty="0">
                <a:solidFill>
                  <a:prstClr val="white"/>
                </a:solidFill>
              </a:rPr>
              <a:t> </a:t>
            </a:r>
            <a:r>
              <a:rPr lang="en-US" sz="2000" b="1" dirty="0" smtClean="0">
                <a:solidFill>
                  <a:prstClr val="white"/>
                </a:solidFill>
              </a:rPr>
              <a:t>- </a:t>
            </a:r>
            <a:r>
              <a:rPr lang="en-US" sz="2000" b="1" u="sng" dirty="0" smtClean="0">
                <a:solidFill>
                  <a:prstClr val="white"/>
                </a:solidFill>
              </a:rPr>
              <a:t>accountability + collaboration</a:t>
            </a:r>
          </a:p>
          <a:p>
            <a:pPr marL="342900" lvl="0" indent="-342900">
              <a:lnSpc>
                <a:spcPct val="150000"/>
              </a:lnSpc>
              <a:spcAft>
                <a:spcPts val="1200"/>
              </a:spcAft>
              <a:buFont typeface="Arial" pitchFamily="34" charset="0"/>
              <a:buChar char="•"/>
            </a:pPr>
            <a:endParaRPr lang="en-US" sz="2000" b="1" dirty="0" smtClean="0">
              <a:solidFill>
                <a:prstClr val="white"/>
              </a:solidFill>
            </a:endParaRPr>
          </a:p>
        </p:txBody>
      </p:sp>
    </p:spTree>
    <p:extLst>
      <p:ext uri="{BB962C8B-B14F-4D97-AF65-F5344CB8AC3E}">
        <p14:creationId xmlns:p14="http://schemas.microsoft.com/office/powerpoint/2010/main" val="320863131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ox(i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ox(in)">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611560" y="1556792"/>
            <a:ext cx="8136904" cy="4278094"/>
          </a:xfrm>
          <a:prstGeom prst="rect">
            <a:avLst/>
          </a:prstGeom>
        </p:spPr>
        <p:txBody>
          <a:bodyPr wrap="square">
            <a:spAutoFit/>
          </a:bodyPr>
          <a:lstStyle/>
          <a:p>
            <a:pPr>
              <a:lnSpc>
                <a:spcPct val="150000"/>
              </a:lnSpc>
              <a:spcAft>
                <a:spcPts val="1200"/>
              </a:spcAft>
            </a:pPr>
            <a:r>
              <a:rPr lang="en-US" sz="2800" b="1" i="1" dirty="0" err="1" smtClean="0">
                <a:solidFill>
                  <a:schemeClr val="bg1"/>
                </a:solidFill>
              </a:rPr>
              <a:t>Boardism</a:t>
            </a:r>
            <a:r>
              <a:rPr lang="en-US" sz="2800" b="1" dirty="0" smtClean="0">
                <a:solidFill>
                  <a:schemeClr val="bg1"/>
                </a:solidFill>
              </a:rPr>
              <a:t> in European universities</a:t>
            </a:r>
            <a:endParaRPr lang="en-US" sz="2800" b="1" dirty="0">
              <a:solidFill>
                <a:schemeClr val="bg1"/>
              </a:solidFill>
            </a:endParaRPr>
          </a:p>
          <a:p>
            <a:pPr marL="342900" indent="-342900">
              <a:spcAft>
                <a:spcPts val="1200"/>
              </a:spcAft>
              <a:buFont typeface="Arial" pitchFamily="34" charset="0"/>
              <a:buChar char="•"/>
            </a:pPr>
            <a:r>
              <a:rPr lang="en-US" sz="2000" i="1" dirty="0" err="1" smtClean="0">
                <a:solidFill>
                  <a:prstClr val="white"/>
                </a:solidFill>
              </a:rPr>
              <a:t>Boardism</a:t>
            </a:r>
            <a:r>
              <a:rPr lang="en-US" sz="2000" dirty="0" smtClean="0">
                <a:solidFill>
                  <a:prstClr val="white"/>
                </a:solidFill>
              </a:rPr>
              <a:t>: a </a:t>
            </a:r>
            <a:r>
              <a:rPr lang="en-US" sz="2000" dirty="0">
                <a:solidFill>
                  <a:prstClr val="white"/>
                </a:solidFill>
              </a:rPr>
              <a:t>distinctive governance praxis in higher education </a:t>
            </a:r>
            <a:r>
              <a:rPr lang="en-US" sz="2000" dirty="0" smtClean="0">
                <a:solidFill>
                  <a:prstClr val="white"/>
                </a:solidFill>
              </a:rPr>
              <a:t>involving </a:t>
            </a:r>
            <a:r>
              <a:rPr lang="en-US" sz="2000" dirty="0">
                <a:solidFill>
                  <a:prstClr val="white"/>
                </a:solidFill>
              </a:rPr>
              <a:t>both normative assumptions and technical and practical </a:t>
            </a:r>
            <a:r>
              <a:rPr lang="en-US" sz="2000" dirty="0" smtClean="0">
                <a:solidFill>
                  <a:prstClr val="white"/>
                </a:solidFill>
              </a:rPr>
              <a:t>elements stemming from corporate-like </a:t>
            </a:r>
            <a:r>
              <a:rPr lang="en-US" sz="2000" dirty="0" err="1" smtClean="0">
                <a:solidFill>
                  <a:prstClr val="white"/>
                </a:solidFill>
              </a:rPr>
              <a:t>organisations</a:t>
            </a:r>
            <a:r>
              <a:rPr lang="en-US" sz="2000" dirty="0" smtClean="0">
                <a:solidFill>
                  <a:prstClr val="white"/>
                </a:solidFill>
              </a:rPr>
              <a:t> in interaction/tension with academic self-governance. </a:t>
            </a:r>
          </a:p>
          <a:p>
            <a:pPr marL="342900" indent="-342900">
              <a:spcAft>
                <a:spcPts val="1200"/>
              </a:spcAft>
              <a:buFont typeface="Arial" pitchFamily="34" charset="0"/>
              <a:buChar char="•"/>
            </a:pPr>
            <a:r>
              <a:rPr lang="en-US" sz="2000" dirty="0" smtClean="0">
                <a:solidFill>
                  <a:prstClr val="white"/>
                </a:solidFill>
              </a:rPr>
              <a:t>It impinges </a:t>
            </a:r>
            <a:r>
              <a:rPr lang="en-US" sz="2000" dirty="0">
                <a:solidFill>
                  <a:prstClr val="white"/>
                </a:solidFill>
              </a:rPr>
              <a:t>on and </a:t>
            </a:r>
            <a:r>
              <a:rPr lang="en-US" sz="2000" dirty="0" err="1">
                <a:solidFill>
                  <a:prstClr val="white"/>
                </a:solidFill>
              </a:rPr>
              <a:t>legitimises</a:t>
            </a:r>
            <a:r>
              <a:rPr lang="en-US" sz="2000" dirty="0">
                <a:solidFill>
                  <a:prstClr val="white"/>
                </a:solidFill>
              </a:rPr>
              <a:t> the structure of governance and influences its </a:t>
            </a:r>
            <a:r>
              <a:rPr lang="en-US" sz="2000" dirty="0" smtClean="0">
                <a:solidFill>
                  <a:prstClr val="white"/>
                </a:solidFill>
              </a:rPr>
              <a:t>practices. Featured by:</a:t>
            </a:r>
          </a:p>
          <a:p>
            <a:pPr>
              <a:spcAft>
                <a:spcPts val="1200"/>
              </a:spcAft>
            </a:pPr>
            <a:r>
              <a:rPr lang="en-US" sz="2000" dirty="0">
                <a:solidFill>
                  <a:prstClr val="white"/>
                </a:solidFill>
              </a:rPr>
              <a:t>	-</a:t>
            </a:r>
            <a:r>
              <a:rPr lang="en-US" sz="2000" dirty="0" smtClean="0">
                <a:solidFill>
                  <a:prstClr val="white"/>
                </a:solidFill>
              </a:rPr>
              <a:t> the </a:t>
            </a:r>
            <a:r>
              <a:rPr lang="en-US" sz="2000" dirty="0">
                <a:solidFill>
                  <a:prstClr val="white"/>
                </a:solidFill>
              </a:rPr>
              <a:t>decrease of academic </a:t>
            </a:r>
            <a:r>
              <a:rPr lang="en-US" sz="2000" dirty="0" smtClean="0">
                <a:solidFill>
                  <a:prstClr val="white"/>
                </a:solidFill>
              </a:rPr>
              <a:t>self-governance</a:t>
            </a:r>
          </a:p>
          <a:p>
            <a:pPr>
              <a:spcAft>
                <a:spcPts val="1200"/>
              </a:spcAft>
            </a:pPr>
            <a:r>
              <a:rPr lang="en-US" sz="2000" dirty="0" smtClean="0">
                <a:solidFill>
                  <a:prstClr val="white"/>
                </a:solidFill>
              </a:rPr>
              <a:t>	- the </a:t>
            </a:r>
            <a:r>
              <a:rPr lang="en-US" sz="2000" dirty="0">
                <a:solidFill>
                  <a:prstClr val="white"/>
                </a:solidFill>
              </a:rPr>
              <a:t>increase of managerial </a:t>
            </a:r>
            <a:r>
              <a:rPr lang="en-US" sz="2000" dirty="0" smtClean="0">
                <a:solidFill>
                  <a:prstClr val="white"/>
                </a:solidFill>
              </a:rPr>
              <a:t>governance</a:t>
            </a:r>
          </a:p>
          <a:p>
            <a:pPr>
              <a:spcAft>
                <a:spcPts val="1200"/>
              </a:spcAft>
            </a:pPr>
            <a:r>
              <a:rPr lang="en-US" sz="2000" dirty="0">
                <a:solidFill>
                  <a:prstClr val="white"/>
                </a:solidFill>
              </a:rPr>
              <a:t>	</a:t>
            </a:r>
            <a:r>
              <a:rPr lang="en-US" sz="2000" dirty="0" smtClean="0">
                <a:solidFill>
                  <a:srgbClr val="A21D22"/>
                </a:solidFill>
              </a:rPr>
              <a:t>- increase </a:t>
            </a:r>
            <a:r>
              <a:rPr lang="en-US" sz="2000" dirty="0">
                <a:solidFill>
                  <a:srgbClr val="A21D22"/>
                </a:solidFill>
              </a:rPr>
              <a:t>of external stakeholders influence. </a:t>
            </a:r>
            <a:endParaRPr lang="en-US" sz="2000" dirty="0" smtClean="0">
              <a:solidFill>
                <a:srgbClr val="A21D22"/>
              </a:solidFill>
            </a:endParaRPr>
          </a:p>
        </p:txBody>
      </p:sp>
    </p:spTree>
    <p:extLst>
      <p:ext uri="{BB962C8B-B14F-4D97-AF65-F5344CB8AC3E}">
        <p14:creationId xmlns:p14="http://schemas.microsoft.com/office/powerpoint/2010/main" val="320863131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ox(in)">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611560" y="1556792"/>
            <a:ext cx="8097386" cy="6124754"/>
          </a:xfrm>
          <a:prstGeom prst="rect">
            <a:avLst/>
          </a:prstGeom>
        </p:spPr>
        <p:txBody>
          <a:bodyPr wrap="square">
            <a:spAutoFit/>
          </a:bodyPr>
          <a:lstStyle/>
          <a:p>
            <a:pPr>
              <a:lnSpc>
                <a:spcPct val="150000"/>
              </a:lnSpc>
              <a:spcAft>
                <a:spcPts val="1200"/>
              </a:spcAft>
            </a:pPr>
            <a:r>
              <a:rPr lang="en-US" sz="2800" b="1" i="1" dirty="0" err="1" smtClean="0">
                <a:solidFill>
                  <a:schemeClr val="bg1"/>
                </a:solidFill>
              </a:rPr>
              <a:t>Boardism</a:t>
            </a:r>
            <a:r>
              <a:rPr lang="en-US" sz="2800" b="1" dirty="0" smtClean="0">
                <a:solidFill>
                  <a:schemeClr val="bg1"/>
                </a:solidFill>
              </a:rPr>
              <a:t> in European universities</a:t>
            </a:r>
            <a:endParaRPr lang="en-US" sz="2800" b="1" dirty="0">
              <a:solidFill>
                <a:schemeClr val="bg1"/>
              </a:solidFill>
            </a:endParaRPr>
          </a:p>
          <a:p>
            <a:pPr marL="342900" indent="-342900">
              <a:spcAft>
                <a:spcPts val="1200"/>
              </a:spcAft>
              <a:buFont typeface="Arial" pitchFamily="34" charset="0"/>
              <a:buChar char="•"/>
            </a:pPr>
            <a:r>
              <a:rPr lang="en-US" sz="2000" dirty="0" smtClean="0">
                <a:solidFill>
                  <a:prstClr val="white"/>
                </a:solidFill>
              </a:rPr>
              <a:t>The implementation of boards in higher education reflects, according to the stakeholders’ theory, both a normative and instrumental approach to governance (</a:t>
            </a:r>
            <a:r>
              <a:rPr lang="en-US" sz="2000" dirty="0" err="1" smtClean="0">
                <a:solidFill>
                  <a:prstClr val="white"/>
                </a:solidFill>
              </a:rPr>
              <a:t>Mainardes</a:t>
            </a:r>
            <a:r>
              <a:rPr lang="en-US" sz="2000" dirty="0" smtClean="0">
                <a:solidFill>
                  <a:prstClr val="white"/>
                </a:solidFill>
              </a:rPr>
              <a:t> et al., 2011).  </a:t>
            </a:r>
          </a:p>
          <a:p>
            <a:pPr marL="800100" lvl="1" indent="-342900">
              <a:spcAft>
                <a:spcPts val="1200"/>
              </a:spcAft>
              <a:buFont typeface="Arial" pitchFamily="34" charset="0"/>
              <a:buChar char="•"/>
            </a:pPr>
            <a:r>
              <a:rPr lang="en-US" sz="2000" dirty="0" smtClean="0">
                <a:solidFill>
                  <a:prstClr val="white"/>
                </a:solidFill>
              </a:rPr>
              <a:t>The normative approach - how universities should operate on the basis of social and political values and principles? </a:t>
            </a:r>
          </a:p>
          <a:p>
            <a:pPr marL="800100" lvl="1" indent="-342900">
              <a:spcAft>
                <a:spcPts val="1200"/>
              </a:spcAft>
              <a:buFont typeface="Arial" pitchFamily="34" charset="0"/>
              <a:buChar char="•"/>
            </a:pPr>
            <a:r>
              <a:rPr lang="en-US" sz="2000" dirty="0" smtClean="0">
                <a:solidFill>
                  <a:prstClr val="white"/>
                </a:solidFill>
              </a:rPr>
              <a:t>The instrumental approach - how universities manage the core academic activities?</a:t>
            </a:r>
          </a:p>
          <a:p>
            <a:pPr marL="342900" indent="-342900">
              <a:spcAft>
                <a:spcPts val="1200"/>
              </a:spcAft>
              <a:buFont typeface="Arial" pitchFamily="34" charset="0"/>
              <a:buChar char="•"/>
            </a:pPr>
            <a:r>
              <a:rPr lang="en-US" sz="2000" dirty="0" smtClean="0">
                <a:solidFill>
                  <a:prstClr val="white"/>
                </a:solidFill>
              </a:rPr>
              <a:t>‘External stakeholders’ representation unfold the normative stance </a:t>
            </a:r>
            <a:r>
              <a:rPr lang="en-US" sz="2000" dirty="0" err="1" smtClean="0">
                <a:solidFill>
                  <a:prstClr val="white"/>
                </a:solidFill>
              </a:rPr>
              <a:t>emphasising</a:t>
            </a:r>
            <a:r>
              <a:rPr lang="en-US" sz="2000" dirty="0" smtClean="0">
                <a:solidFill>
                  <a:prstClr val="white"/>
                </a:solidFill>
              </a:rPr>
              <a:t> that ‘</a:t>
            </a:r>
            <a:r>
              <a:rPr lang="en-US" sz="2000" i="1" dirty="0" err="1" smtClean="0">
                <a:solidFill>
                  <a:prstClr val="white"/>
                </a:solidFill>
              </a:rPr>
              <a:t>boardism</a:t>
            </a:r>
            <a:r>
              <a:rPr lang="en-US" sz="2000" dirty="0" smtClean="0">
                <a:solidFill>
                  <a:prstClr val="white"/>
                </a:solidFill>
              </a:rPr>
              <a:t>’ benefits management and governance and an instrumental stance as they are expected to bring into universities a clearer expression of the changes and needs of the </a:t>
            </a:r>
            <a:r>
              <a:rPr lang="en-US" sz="2000" dirty="0" err="1" smtClean="0">
                <a:solidFill>
                  <a:prstClr val="white"/>
                </a:solidFill>
              </a:rPr>
              <a:t>organisational</a:t>
            </a:r>
            <a:r>
              <a:rPr lang="en-US" sz="2000" dirty="0" smtClean="0">
                <a:solidFill>
                  <a:prstClr val="white"/>
                </a:solidFill>
              </a:rPr>
              <a:t> environment. </a:t>
            </a:r>
          </a:p>
          <a:p>
            <a:pPr marL="342900" indent="-342900">
              <a:spcAft>
                <a:spcPts val="1200"/>
              </a:spcAft>
              <a:buFont typeface="Arial" pitchFamily="34" charset="0"/>
              <a:buChar char="•"/>
            </a:pPr>
            <a:endParaRPr lang="en-US" sz="2000" dirty="0">
              <a:solidFill>
                <a:prstClr val="white"/>
              </a:solidFill>
            </a:endParaRPr>
          </a:p>
          <a:p>
            <a:pPr marL="342900" lvl="0" indent="-342900">
              <a:lnSpc>
                <a:spcPct val="150000"/>
              </a:lnSpc>
              <a:spcAft>
                <a:spcPts val="1200"/>
              </a:spcAft>
              <a:buFont typeface="Arial" pitchFamily="34" charset="0"/>
              <a:buChar char="•"/>
            </a:pPr>
            <a:endParaRPr lang="en-US" sz="2000" dirty="0" smtClean="0">
              <a:solidFill>
                <a:prstClr val="white"/>
              </a:solidFill>
            </a:endParaRPr>
          </a:p>
        </p:txBody>
      </p:sp>
    </p:spTree>
    <p:extLst>
      <p:ext uri="{BB962C8B-B14F-4D97-AF65-F5344CB8AC3E}">
        <p14:creationId xmlns:p14="http://schemas.microsoft.com/office/powerpoint/2010/main" val="29454706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611560" y="1556792"/>
            <a:ext cx="8097386" cy="4462760"/>
          </a:xfrm>
          <a:prstGeom prst="rect">
            <a:avLst/>
          </a:prstGeom>
        </p:spPr>
        <p:txBody>
          <a:bodyPr wrap="square">
            <a:spAutoFit/>
          </a:bodyPr>
          <a:lstStyle/>
          <a:p>
            <a:pPr>
              <a:lnSpc>
                <a:spcPct val="150000"/>
              </a:lnSpc>
              <a:spcAft>
                <a:spcPts val="1200"/>
              </a:spcAft>
            </a:pPr>
            <a:endParaRPr lang="en-US" sz="2800" b="1" dirty="0" smtClean="0">
              <a:solidFill>
                <a:schemeClr val="bg1"/>
              </a:solidFill>
            </a:endParaRPr>
          </a:p>
          <a:p>
            <a:pPr>
              <a:lnSpc>
                <a:spcPct val="150000"/>
              </a:lnSpc>
              <a:spcAft>
                <a:spcPts val="1200"/>
              </a:spcAft>
            </a:pPr>
            <a:r>
              <a:rPr lang="en-US" sz="2800" b="1" i="1" dirty="0" err="1" smtClean="0">
                <a:solidFill>
                  <a:schemeClr val="bg1"/>
                </a:solidFill>
              </a:rPr>
              <a:t>Boardism</a:t>
            </a:r>
            <a:r>
              <a:rPr lang="en-US" sz="2800" b="1" dirty="0" smtClean="0">
                <a:solidFill>
                  <a:schemeClr val="bg1"/>
                </a:solidFill>
              </a:rPr>
              <a:t> in European universities</a:t>
            </a:r>
            <a:endParaRPr lang="en-US" sz="2800" b="1" dirty="0">
              <a:solidFill>
                <a:schemeClr val="bg1"/>
              </a:solidFill>
            </a:endParaRPr>
          </a:p>
          <a:p>
            <a:pPr marL="342900" indent="-342900">
              <a:spcAft>
                <a:spcPts val="1200"/>
              </a:spcAft>
              <a:buFont typeface="Arial" pitchFamily="34" charset="0"/>
              <a:buChar char="•"/>
            </a:pPr>
            <a:r>
              <a:rPr lang="en-US" sz="2000" dirty="0" smtClean="0">
                <a:solidFill>
                  <a:prstClr val="white"/>
                </a:solidFill>
              </a:rPr>
              <a:t>Five parallel surveys administered </a:t>
            </a:r>
            <a:r>
              <a:rPr lang="en-US" sz="2000" smtClean="0">
                <a:solidFill>
                  <a:prstClr val="white"/>
                </a:solidFill>
              </a:rPr>
              <a:t>in 2011 </a:t>
            </a:r>
            <a:r>
              <a:rPr lang="en-US" sz="2000" dirty="0" smtClean="0">
                <a:solidFill>
                  <a:prstClr val="white"/>
                </a:solidFill>
              </a:rPr>
              <a:t>under </a:t>
            </a:r>
            <a:r>
              <a:rPr lang="en-US" sz="2000" dirty="0">
                <a:solidFill>
                  <a:prstClr val="white"/>
                </a:solidFill>
              </a:rPr>
              <a:t>the framework of TRUE project </a:t>
            </a:r>
            <a:r>
              <a:rPr lang="en-US" sz="2000" dirty="0" smtClean="0">
                <a:solidFill>
                  <a:prstClr val="white"/>
                </a:solidFill>
              </a:rPr>
              <a:t>funded by ESF (EUROHESC).</a:t>
            </a:r>
          </a:p>
          <a:p>
            <a:pPr marL="800100" lvl="1" indent="-342900">
              <a:spcAft>
                <a:spcPts val="1200"/>
              </a:spcAft>
              <a:buFont typeface="Arial" pitchFamily="34" charset="0"/>
              <a:buChar char="•"/>
            </a:pPr>
            <a:r>
              <a:rPr lang="en-US" sz="2000" dirty="0" smtClean="0">
                <a:solidFill>
                  <a:prstClr val="white"/>
                </a:solidFill>
              </a:rPr>
              <a:t>Rectors and Senate members</a:t>
            </a:r>
          </a:p>
          <a:p>
            <a:pPr marL="342900" indent="-342900">
              <a:spcAft>
                <a:spcPts val="1200"/>
              </a:spcAft>
              <a:buFont typeface="Arial" pitchFamily="34" charset="0"/>
              <a:buChar char="•"/>
            </a:pPr>
            <a:r>
              <a:rPr lang="en-US" sz="2000" dirty="0" smtClean="0">
                <a:solidFill>
                  <a:prstClr val="white"/>
                </a:solidFill>
              </a:rPr>
              <a:t>26 European higher education institutions in 8 countries (France, Germany, Italy, the Netherlands, Norway, Portugal, Switzerland, United Kingdom</a:t>
            </a:r>
            <a:endParaRPr lang="en-US" sz="2000" dirty="0">
              <a:solidFill>
                <a:prstClr val="white"/>
              </a:solidFill>
            </a:endParaRPr>
          </a:p>
          <a:p>
            <a:pPr marL="342900" lvl="0" indent="-342900">
              <a:lnSpc>
                <a:spcPct val="150000"/>
              </a:lnSpc>
              <a:spcAft>
                <a:spcPts val="1200"/>
              </a:spcAft>
              <a:buFont typeface="Arial" pitchFamily="34" charset="0"/>
              <a:buChar char="•"/>
            </a:pPr>
            <a:endParaRPr lang="en-US" sz="2000" dirty="0" smtClean="0">
              <a:solidFill>
                <a:prstClr val="white"/>
              </a:solidFill>
            </a:endParaRPr>
          </a:p>
        </p:txBody>
      </p:sp>
    </p:spTree>
    <p:extLst>
      <p:ext uri="{BB962C8B-B14F-4D97-AF65-F5344CB8AC3E}">
        <p14:creationId xmlns:p14="http://schemas.microsoft.com/office/powerpoint/2010/main" val="237805553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ox(i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ox(i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ox(i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ox(in)">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descr="logo_ua_[1].JPG"/>
          <p:cNvPicPr>
            <a:picLocks noChangeAspect="1"/>
          </p:cNvPicPr>
          <p:nvPr/>
        </p:nvPicPr>
        <p:blipFill>
          <a:blip r:embed="rId3" cstate="print"/>
          <a:srcRect/>
          <a:stretch>
            <a:fillRect/>
          </a:stretch>
        </p:blipFill>
        <p:spPr bwMode="auto">
          <a:xfrm>
            <a:off x="107950" y="908050"/>
            <a:ext cx="1079500" cy="288925"/>
          </a:xfrm>
          <a:prstGeom prst="rect">
            <a:avLst/>
          </a:prstGeom>
          <a:noFill/>
          <a:ln w="9525">
            <a:solidFill>
              <a:srgbClr val="A21D22"/>
            </a:solidFill>
            <a:miter lim="800000"/>
            <a:headEnd/>
            <a:tailEnd/>
          </a:ln>
        </p:spPr>
      </p:pic>
      <p:sp>
        <p:nvSpPr>
          <p:cNvPr id="5" name="Rectangle 4"/>
          <p:cNvSpPr/>
          <p:nvPr/>
        </p:nvSpPr>
        <p:spPr>
          <a:xfrm>
            <a:off x="611560" y="1556792"/>
            <a:ext cx="8097386" cy="6278642"/>
          </a:xfrm>
          <a:prstGeom prst="rect">
            <a:avLst/>
          </a:prstGeom>
        </p:spPr>
        <p:txBody>
          <a:bodyPr wrap="square">
            <a:spAutoFit/>
          </a:bodyPr>
          <a:lstStyle/>
          <a:p>
            <a:pPr>
              <a:lnSpc>
                <a:spcPct val="150000"/>
              </a:lnSpc>
              <a:spcAft>
                <a:spcPts val="1200"/>
              </a:spcAft>
            </a:pPr>
            <a:r>
              <a:rPr lang="en-US" sz="2800" b="1" i="1" dirty="0" err="1" smtClean="0">
                <a:solidFill>
                  <a:schemeClr val="bg1"/>
                </a:solidFill>
              </a:rPr>
              <a:t>Boardism</a:t>
            </a:r>
            <a:r>
              <a:rPr lang="en-US" sz="2800" b="1" dirty="0" smtClean="0">
                <a:solidFill>
                  <a:schemeClr val="bg1"/>
                </a:solidFill>
              </a:rPr>
              <a:t> in European universities</a:t>
            </a:r>
            <a:endParaRPr lang="en-US" sz="2800" b="1" dirty="0">
              <a:solidFill>
                <a:schemeClr val="bg1"/>
              </a:solidFill>
            </a:endParaRPr>
          </a:p>
          <a:p>
            <a:pPr marL="342900" indent="-342900">
              <a:spcAft>
                <a:spcPts val="1200"/>
              </a:spcAft>
              <a:buFont typeface="Arial" pitchFamily="34" charset="0"/>
              <a:buChar char="•"/>
            </a:pPr>
            <a:r>
              <a:rPr lang="en-US" sz="2000" dirty="0" smtClean="0">
                <a:solidFill>
                  <a:prstClr val="white"/>
                </a:solidFill>
              </a:rPr>
              <a:t>In Italy, Norway, Portugal </a:t>
            </a:r>
            <a:r>
              <a:rPr lang="en-US" sz="2000" i="1" dirty="0" err="1" smtClean="0">
                <a:solidFill>
                  <a:prstClr val="white"/>
                </a:solidFill>
              </a:rPr>
              <a:t>boardism</a:t>
            </a:r>
            <a:r>
              <a:rPr lang="en-US" sz="2000" dirty="0" smtClean="0">
                <a:solidFill>
                  <a:prstClr val="white"/>
                </a:solidFill>
              </a:rPr>
              <a:t> assumes a mitigated character, the external stakeholders are a minority chosen by internal members of the board (normative approach)</a:t>
            </a:r>
          </a:p>
          <a:p>
            <a:pPr marL="342900" indent="-342900">
              <a:spcAft>
                <a:spcPts val="1200"/>
              </a:spcAft>
              <a:buFont typeface="Arial" pitchFamily="34" charset="0"/>
              <a:buChar char="•"/>
            </a:pPr>
            <a:endParaRPr lang="en-US" sz="2000" dirty="0" smtClean="0">
              <a:solidFill>
                <a:prstClr val="white"/>
              </a:solidFill>
            </a:endParaRPr>
          </a:p>
          <a:p>
            <a:pPr marL="342900" indent="-342900">
              <a:spcAft>
                <a:spcPts val="1200"/>
              </a:spcAft>
              <a:buFont typeface="Arial" pitchFamily="34" charset="0"/>
              <a:buChar char="•"/>
            </a:pPr>
            <a:r>
              <a:rPr lang="en-US" sz="2000" dirty="0" smtClean="0">
                <a:solidFill>
                  <a:prstClr val="white"/>
                </a:solidFill>
              </a:rPr>
              <a:t>In France and Switzerland the influence of external board members is in tension with the reinforced power of the academic leadership</a:t>
            </a:r>
          </a:p>
          <a:p>
            <a:pPr marL="342900" indent="-342900">
              <a:spcAft>
                <a:spcPts val="1200"/>
              </a:spcAft>
              <a:buFont typeface="Arial" pitchFamily="34" charset="0"/>
              <a:buChar char="•"/>
            </a:pPr>
            <a:endParaRPr lang="en-US" sz="2000" dirty="0" smtClean="0">
              <a:solidFill>
                <a:prstClr val="white"/>
              </a:solidFill>
            </a:endParaRPr>
          </a:p>
          <a:p>
            <a:pPr marL="342900" indent="-342900">
              <a:spcAft>
                <a:spcPts val="1200"/>
              </a:spcAft>
              <a:buFont typeface="Arial" pitchFamily="34" charset="0"/>
              <a:buChar char="•"/>
            </a:pPr>
            <a:r>
              <a:rPr lang="en-US" sz="2000" dirty="0" smtClean="0">
                <a:solidFill>
                  <a:prstClr val="white"/>
                </a:solidFill>
              </a:rPr>
              <a:t>In Germany the strong influence of academics promotes resilience to </a:t>
            </a:r>
            <a:r>
              <a:rPr lang="en-US" sz="2000" i="1" dirty="0" err="1" smtClean="0">
                <a:solidFill>
                  <a:prstClr val="white"/>
                </a:solidFill>
              </a:rPr>
              <a:t>boardism</a:t>
            </a:r>
            <a:endParaRPr lang="en-US" sz="2000" i="1" dirty="0" smtClean="0">
              <a:solidFill>
                <a:prstClr val="white"/>
              </a:solidFill>
            </a:endParaRPr>
          </a:p>
          <a:p>
            <a:pPr marL="342900" indent="-342900">
              <a:spcAft>
                <a:spcPts val="1200"/>
              </a:spcAft>
              <a:buFont typeface="Arial" pitchFamily="34" charset="0"/>
              <a:buChar char="•"/>
            </a:pPr>
            <a:endParaRPr lang="en-US" sz="2000" dirty="0" smtClean="0">
              <a:solidFill>
                <a:prstClr val="white"/>
              </a:solidFill>
            </a:endParaRPr>
          </a:p>
          <a:p>
            <a:pPr marL="342900" indent="-342900">
              <a:spcAft>
                <a:spcPts val="1200"/>
              </a:spcAft>
              <a:buFont typeface="Arial" pitchFamily="34" charset="0"/>
              <a:buChar char="•"/>
            </a:pPr>
            <a:r>
              <a:rPr lang="en-US" sz="2000" dirty="0" smtClean="0">
                <a:solidFill>
                  <a:prstClr val="white"/>
                </a:solidFill>
              </a:rPr>
              <a:t>In United Kingdom and the Netherlands </a:t>
            </a:r>
            <a:r>
              <a:rPr lang="en-US" sz="2000" i="1" dirty="0" err="1" smtClean="0">
                <a:solidFill>
                  <a:prstClr val="white"/>
                </a:solidFill>
              </a:rPr>
              <a:t>boardism</a:t>
            </a:r>
            <a:r>
              <a:rPr lang="en-US" sz="2000" dirty="0" smtClean="0">
                <a:solidFill>
                  <a:prstClr val="white"/>
                </a:solidFill>
              </a:rPr>
              <a:t> prevails</a:t>
            </a:r>
          </a:p>
          <a:p>
            <a:pPr marL="342900" indent="-342900">
              <a:spcAft>
                <a:spcPts val="1200"/>
              </a:spcAft>
              <a:buFont typeface="Arial" pitchFamily="34" charset="0"/>
              <a:buChar char="•"/>
            </a:pPr>
            <a:endParaRPr lang="en-US" sz="2000" dirty="0">
              <a:solidFill>
                <a:prstClr val="white"/>
              </a:solidFill>
            </a:endParaRPr>
          </a:p>
          <a:p>
            <a:pPr marL="342900" lvl="0" indent="-342900">
              <a:lnSpc>
                <a:spcPct val="150000"/>
              </a:lnSpc>
              <a:spcAft>
                <a:spcPts val="1200"/>
              </a:spcAft>
              <a:buFont typeface="Arial" pitchFamily="34" charset="0"/>
              <a:buChar char="•"/>
            </a:pPr>
            <a:endParaRPr lang="en-US" sz="2000" dirty="0" smtClean="0">
              <a:solidFill>
                <a:prstClr val="white"/>
              </a:solidFill>
            </a:endParaRPr>
          </a:p>
        </p:txBody>
      </p:sp>
    </p:spTree>
    <p:extLst>
      <p:ext uri="{BB962C8B-B14F-4D97-AF65-F5344CB8AC3E}">
        <p14:creationId xmlns:p14="http://schemas.microsoft.com/office/powerpoint/2010/main" val="320863131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ox(i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box(in)">
                                      <p:cBhvr>
                                        <p:cTn id="2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theme/theme1.xml><?xml version="1.0" encoding="utf-8"?>
<a:theme xmlns:a="http://schemas.openxmlformats.org/drawingml/2006/main" name="Apresentação CIPES - Primeiro Diapositiv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3483</TotalTime>
  <Words>600</Words>
  <Application>Microsoft Office PowerPoint</Application>
  <PresentationFormat>Skærmshow (4:3)</PresentationFormat>
  <Paragraphs>65</Paragraphs>
  <Slides>12</Slides>
  <Notes>12</Notes>
  <HiddenSlides>0</HiddenSlides>
  <MMClips>0</MMClips>
  <ScaleCrop>false</ScaleCrop>
  <HeadingPairs>
    <vt:vector size="6" baseType="variant">
      <vt:variant>
        <vt:lpstr>Tema</vt:lpstr>
      </vt:variant>
      <vt:variant>
        <vt:i4>1</vt:i4>
      </vt:variant>
      <vt:variant>
        <vt:lpstr>Integrerede OLE-servere</vt:lpstr>
      </vt:variant>
      <vt:variant>
        <vt:i4>1</vt:i4>
      </vt:variant>
      <vt:variant>
        <vt:lpstr>Diastitler</vt:lpstr>
      </vt:variant>
      <vt:variant>
        <vt:i4>12</vt:i4>
      </vt:variant>
    </vt:vector>
  </HeadingPairs>
  <TitlesOfParts>
    <vt:vector size="14" baseType="lpstr">
      <vt:lpstr>Apresentação CIPES - Primeiro Diapositivo</vt:lpstr>
      <vt:lpstr>Documento</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Bruno</dc:creator>
  <cp:lastModifiedBy>Kathrin Gramsch</cp:lastModifiedBy>
  <cp:revision>287</cp:revision>
  <cp:lastPrinted>2013-09-06T14:06:37Z</cp:lastPrinted>
  <dcterms:created xsi:type="dcterms:W3CDTF">2011-06-21T23:16:38Z</dcterms:created>
  <dcterms:modified xsi:type="dcterms:W3CDTF">2015-04-21T09:02:04Z</dcterms:modified>
</cp:coreProperties>
</file>