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lvl1pPr>
      <a:defRPr sz="3600">
        <a:latin typeface="+mj-lt"/>
        <a:ea typeface="+mj-ea"/>
        <a:cs typeface="+mj-cs"/>
        <a:sym typeface="Avenir Roman"/>
      </a:defRPr>
    </a:lvl1pPr>
    <a:lvl2pPr>
      <a:defRPr sz="3600">
        <a:latin typeface="+mj-lt"/>
        <a:ea typeface="+mj-ea"/>
        <a:cs typeface="+mj-cs"/>
        <a:sym typeface="Avenir Roman"/>
      </a:defRPr>
    </a:lvl2pPr>
    <a:lvl3pPr>
      <a:defRPr sz="3600">
        <a:latin typeface="+mj-lt"/>
        <a:ea typeface="+mj-ea"/>
        <a:cs typeface="+mj-cs"/>
        <a:sym typeface="Avenir Roman"/>
      </a:defRPr>
    </a:lvl3pPr>
    <a:lvl4pPr>
      <a:defRPr sz="3600">
        <a:latin typeface="+mj-lt"/>
        <a:ea typeface="+mj-ea"/>
        <a:cs typeface="+mj-cs"/>
        <a:sym typeface="Avenir Roman"/>
      </a:defRPr>
    </a:lvl4pPr>
    <a:lvl5pPr>
      <a:defRPr sz="3600">
        <a:latin typeface="+mj-lt"/>
        <a:ea typeface="+mj-ea"/>
        <a:cs typeface="+mj-cs"/>
        <a:sym typeface="Avenir Roman"/>
      </a:defRPr>
    </a:lvl5pPr>
    <a:lvl6pPr>
      <a:defRPr sz="3600">
        <a:latin typeface="+mj-lt"/>
        <a:ea typeface="+mj-ea"/>
        <a:cs typeface="+mj-cs"/>
        <a:sym typeface="Avenir Roman"/>
      </a:defRPr>
    </a:lvl6pPr>
    <a:lvl7pPr>
      <a:defRPr sz="3600">
        <a:latin typeface="+mj-lt"/>
        <a:ea typeface="+mj-ea"/>
        <a:cs typeface="+mj-cs"/>
        <a:sym typeface="Avenir Roman"/>
      </a:defRPr>
    </a:lvl7pPr>
    <a:lvl8pPr>
      <a:defRPr sz="3600">
        <a:latin typeface="+mj-lt"/>
        <a:ea typeface="+mj-ea"/>
        <a:cs typeface="+mj-cs"/>
        <a:sym typeface="Avenir Roman"/>
      </a:defRPr>
    </a:lvl8pPr>
    <a:lvl9pPr>
      <a:defRPr sz="3600">
        <a:latin typeface="+mj-lt"/>
        <a:ea typeface="+mj-ea"/>
        <a:cs typeface="+mj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4D4"/>
          </a:solidFill>
        </a:fill>
      </a:tcStyle>
    </a:wholeTbl>
    <a:band2H>
      <a:tcTxStyle/>
      <a:tcStyle>
        <a:tcBdr/>
        <a:fill>
          <a:solidFill>
            <a:srgbClr val="EAEAEA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E6E6E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E6E6E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6E6E6E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D4D8"/>
          </a:solidFill>
        </a:fill>
      </a:tcStyle>
    </a:wholeTbl>
    <a:band2H>
      <a:tcTxStyle/>
      <a:tcStyle>
        <a:tcBdr/>
        <a:fill>
          <a:solidFill>
            <a:srgbClr val="EBEBEC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7384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7384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37384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F8F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7" name="Shape 8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3531147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click to edit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4532312" y="1412775"/>
            <a:ext cx="26987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7412036" y="1412775"/>
            <a:ext cx="1439864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532312" y="499343"/>
            <a:ext cx="2698752" cy="3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Ttile of event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 (edit in diasmaster)</a:t>
            </a:r>
          </a:p>
        </p:txBody>
      </p:sp>
      <p:sp>
        <p:nvSpPr>
          <p:cNvPr id="23" name="Shape 23"/>
          <p:cNvSpPr/>
          <p:nvPr/>
        </p:nvSpPr>
        <p:spPr>
          <a:xfrm>
            <a:off x="7412036" y="500929"/>
            <a:ext cx="1439864" cy="4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Date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(edit ind diasmaster</a:t>
            </a:r>
          </a:p>
        </p:txBody>
      </p:sp>
      <p:pic>
        <p:nvPicPr>
          <p:cNvPr id="2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26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/>
          <p:nvPr/>
        </p:nvSpPr>
        <p:spPr>
          <a:xfrm>
            <a:off x="287337" y="2216174"/>
            <a:ext cx="14033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287338" y="1628799"/>
            <a:ext cx="8564562" cy="792141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Klik for at redigere i master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287338" y="2420938"/>
            <a:ext cx="4205288" cy="443706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Klik for at redigere i master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Tredje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Fjerde niveau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_Headlines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4532312" y="1412775"/>
            <a:ext cx="26987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7412036" y="1412775"/>
            <a:ext cx="1439864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4532312" y="499343"/>
            <a:ext cx="2698752" cy="3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Ttile of event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 (edit in diasmaster)</a:t>
            </a:r>
          </a:p>
        </p:txBody>
      </p:sp>
      <p:sp>
        <p:nvSpPr>
          <p:cNvPr id="34" name="Shape 34"/>
          <p:cNvSpPr/>
          <p:nvPr/>
        </p:nvSpPr>
        <p:spPr>
          <a:xfrm>
            <a:off x="7412036" y="500929"/>
            <a:ext cx="1439864" cy="4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Date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(edit ind diasmaster</a:t>
            </a:r>
          </a:p>
        </p:txBody>
      </p:sp>
      <p:pic>
        <p:nvPicPr>
          <p:cNvPr id="3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8" name="Shape 38"/>
          <p:cNvSpPr/>
          <p:nvPr/>
        </p:nvSpPr>
        <p:spPr>
          <a:xfrm>
            <a:off x="287337" y="2420888"/>
            <a:ext cx="14033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287338" y="1617487"/>
            <a:ext cx="8564562" cy="1091434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Klik for at redigere i master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xfrm>
            <a:off x="287338" y="2708918"/>
            <a:ext cx="8567737" cy="414908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Klik for at redigere i master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Tredje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Fjerde niveau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32312" y="1412775"/>
            <a:ext cx="26987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7412036" y="1412775"/>
            <a:ext cx="1439864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4532312" y="499343"/>
            <a:ext cx="2698752" cy="3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Ttile of event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 (edit in diasmaster)</a:t>
            </a:r>
          </a:p>
        </p:txBody>
      </p:sp>
      <p:sp>
        <p:nvSpPr>
          <p:cNvPr id="49" name="Shape 49"/>
          <p:cNvSpPr/>
          <p:nvPr/>
        </p:nvSpPr>
        <p:spPr>
          <a:xfrm>
            <a:off x="7412036" y="500929"/>
            <a:ext cx="1439864" cy="4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Date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(edit ind diasmaster</a:t>
            </a:r>
          </a:p>
        </p:txBody>
      </p:sp>
      <p:pic>
        <p:nvPicPr>
          <p:cNvPr id="5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51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52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273963" y="1844823"/>
            <a:ext cx="8564562" cy="648075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Klik for at redigere i master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/>
        </p:nvSpPr>
        <p:spPr>
          <a:xfrm>
            <a:off x="4532312" y="1412775"/>
            <a:ext cx="26987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7412036" y="1412775"/>
            <a:ext cx="1439864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4532312" y="499343"/>
            <a:ext cx="2698752" cy="3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Ttile of event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 (edit in diasmaster)</a:t>
            </a:r>
          </a:p>
        </p:txBody>
      </p:sp>
      <p:sp>
        <p:nvSpPr>
          <p:cNvPr id="58" name="Shape 58"/>
          <p:cNvSpPr/>
          <p:nvPr/>
        </p:nvSpPr>
        <p:spPr>
          <a:xfrm>
            <a:off x="7412036" y="500929"/>
            <a:ext cx="1439864" cy="4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Date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(edit ind diasmaster</a:t>
            </a:r>
          </a:p>
        </p:txBody>
      </p:sp>
      <p:pic>
        <p:nvPicPr>
          <p:cNvPr id="59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287337" y="2418378"/>
            <a:ext cx="14033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287338" y="1772816"/>
            <a:ext cx="8564562" cy="864096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Click to edit title</a:t>
            </a:r>
          </a:p>
        </p:txBody>
      </p:sp>
      <p:sp>
        <p:nvSpPr>
          <p:cNvPr id="64" name="Shape 64"/>
          <p:cNvSpPr>
            <a:spLocks noGrp="1"/>
          </p:cNvSpPr>
          <p:nvPr>
            <p:ph type="body" idx="1"/>
          </p:nvPr>
        </p:nvSpPr>
        <p:spPr>
          <a:xfrm>
            <a:off x="287338" y="2636909"/>
            <a:ext cx="8568002" cy="422109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Klik for at redigere i master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Tredje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Fjerde niveau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/>
        </p:nvSpPr>
        <p:spPr>
          <a:xfrm>
            <a:off x="4532312" y="1412775"/>
            <a:ext cx="26987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2036" y="1412775"/>
            <a:ext cx="1439864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4532312" y="499343"/>
            <a:ext cx="2698752" cy="3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Ttile of event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 (edit in diasmaster)</a:t>
            </a:r>
          </a:p>
        </p:txBody>
      </p:sp>
      <p:sp>
        <p:nvSpPr>
          <p:cNvPr id="69" name="Shape 69"/>
          <p:cNvSpPr/>
          <p:nvPr/>
        </p:nvSpPr>
        <p:spPr>
          <a:xfrm>
            <a:off x="7412036" y="500929"/>
            <a:ext cx="1439864" cy="4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Date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(edit ind diasmaster</a:t>
            </a:r>
          </a:p>
        </p:txBody>
      </p:sp>
      <p:pic>
        <p:nvPicPr>
          <p:cNvPr id="7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Shape 73"/>
          <p:cNvSpPr/>
          <p:nvPr/>
        </p:nvSpPr>
        <p:spPr>
          <a:xfrm>
            <a:off x="287337" y="2278063"/>
            <a:ext cx="1403352" cy="2"/>
          </a:xfrm>
          <a:prstGeom prst="line">
            <a:avLst/>
          </a:prstGeom>
          <a:ln w="3175">
            <a:solidFill>
              <a:srgbClr val="E2001A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287338" y="1628799"/>
            <a:ext cx="8564562" cy="766206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Click to edit title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287338" y="2395003"/>
            <a:ext cx="4205288" cy="446299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Klik for at redigere i master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Tredje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Fjerde niveau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_Headlines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/>
        </p:nvSpPr>
        <p:spPr>
          <a:xfrm>
            <a:off x="4532312" y="1412775"/>
            <a:ext cx="26987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2036" y="1412775"/>
            <a:ext cx="1439864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4532312" y="499343"/>
            <a:ext cx="2698752" cy="3064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Ttile of event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 (edit in diasmaster)</a:t>
            </a:r>
          </a:p>
        </p:txBody>
      </p:sp>
      <p:sp>
        <p:nvSpPr>
          <p:cNvPr id="80" name="Shape 80"/>
          <p:cNvSpPr/>
          <p:nvPr/>
        </p:nvSpPr>
        <p:spPr>
          <a:xfrm>
            <a:off x="7412036" y="500929"/>
            <a:ext cx="1439864" cy="458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Date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 algn="r">
              <a:lnSpc>
                <a:spcPts val="1200"/>
              </a:lnSpc>
              <a:defRPr sz="1800"/>
            </a:pPr>
            <a:r>
              <a: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rPr>
              <a:t>(edit ind diasmaster</a:t>
            </a:r>
          </a:p>
        </p:txBody>
      </p:sp>
      <p:pic>
        <p:nvPicPr>
          <p:cNvPr id="8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image2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image3.jpe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Shape 84"/>
          <p:cNvSpPr/>
          <p:nvPr/>
        </p:nvSpPr>
        <p:spPr>
          <a:xfrm>
            <a:off x="293687" y="2418378"/>
            <a:ext cx="1403352" cy="2"/>
          </a:xfrm>
          <a:prstGeom prst="line">
            <a:avLst/>
          </a:prstGeom>
          <a:ln w="3175">
            <a:solidFill>
              <a:srgbClr val="7030A0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xfrm>
            <a:off x="293688" y="1772816"/>
            <a:ext cx="8564562" cy="665585"/>
          </a:xfrm>
          <a:prstGeom prst="rect">
            <a:avLst/>
          </a:prstGeom>
        </p:spPr>
        <p:txBody>
          <a:bodyPr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Click to edit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/>
          <p:nvPr/>
        </p:nvGrpSpPr>
        <p:grpSpPr>
          <a:xfrm>
            <a:off x="331652" y="6237312"/>
            <a:ext cx="590553" cy="295278"/>
            <a:chOff x="0" y="0"/>
            <a:chExt cx="590551" cy="295276"/>
          </a:xfrm>
        </p:grpSpPr>
        <p:sp>
          <p:nvSpPr>
            <p:cNvPr id="2" name="Shape 2"/>
            <p:cNvSpPr/>
            <p:nvPr/>
          </p:nvSpPr>
          <p:spPr>
            <a:xfrm>
              <a:off x="295274" y="147637"/>
              <a:ext cx="295277" cy="147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87" y="1106"/>
                  </a:lnTo>
                  <a:lnTo>
                    <a:pt x="21544" y="2202"/>
                  </a:lnTo>
                  <a:lnTo>
                    <a:pt x="21476" y="3282"/>
                  </a:lnTo>
                  <a:lnTo>
                    <a:pt x="21380" y="4346"/>
                  </a:lnTo>
                  <a:lnTo>
                    <a:pt x="21264" y="5395"/>
                  </a:lnTo>
                  <a:lnTo>
                    <a:pt x="21116" y="6416"/>
                  </a:lnTo>
                  <a:lnTo>
                    <a:pt x="20946" y="7417"/>
                  </a:lnTo>
                  <a:lnTo>
                    <a:pt x="20756" y="8402"/>
                  </a:lnTo>
                  <a:lnTo>
                    <a:pt x="20539" y="9360"/>
                  </a:lnTo>
                  <a:lnTo>
                    <a:pt x="20300" y="10286"/>
                  </a:lnTo>
                  <a:lnTo>
                    <a:pt x="20041" y="11192"/>
                  </a:lnTo>
                  <a:lnTo>
                    <a:pt x="19760" y="12071"/>
                  </a:lnTo>
                  <a:lnTo>
                    <a:pt x="19461" y="12918"/>
                  </a:lnTo>
                  <a:lnTo>
                    <a:pt x="19141" y="13733"/>
                  </a:lnTo>
                  <a:lnTo>
                    <a:pt x="18802" y="14516"/>
                  </a:lnTo>
                  <a:lnTo>
                    <a:pt x="18445" y="15268"/>
                  </a:lnTo>
                  <a:lnTo>
                    <a:pt x="18071" y="15983"/>
                  </a:lnTo>
                  <a:lnTo>
                    <a:pt x="17680" y="16666"/>
                  </a:lnTo>
                  <a:lnTo>
                    <a:pt x="17272" y="17301"/>
                  </a:lnTo>
                  <a:lnTo>
                    <a:pt x="16849" y="17905"/>
                  </a:lnTo>
                  <a:lnTo>
                    <a:pt x="16412" y="18466"/>
                  </a:lnTo>
                  <a:lnTo>
                    <a:pt x="15956" y="18985"/>
                  </a:lnTo>
                  <a:lnTo>
                    <a:pt x="15493" y="19466"/>
                  </a:lnTo>
                  <a:lnTo>
                    <a:pt x="15011" y="19901"/>
                  </a:lnTo>
                  <a:lnTo>
                    <a:pt x="14524" y="20287"/>
                  </a:lnTo>
                  <a:lnTo>
                    <a:pt x="14021" y="20626"/>
                  </a:lnTo>
                  <a:lnTo>
                    <a:pt x="13508" y="20917"/>
                  </a:lnTo>
                  <a:lnTo>
                    <a:pt x="12984" y="21161"/>
                  </a:lnTo>
                  <a:lnTo>
                    <a:pt x="12449" y="21351"/>
                  </a:lnTo>
                  <a:lnTo>
                    <a:pt x="11909" y="21489"/>
                  </a:lnTo>
                  <a:lnTo>
                    <a:pt x="11359" y="21574"/>
                  </a:lnTo>
                  <a:lnTo>
                    <a:pt x="10800" y="21600"/>
                  </a:lnTo>
                  <a:lnTo>
                    <a:pt x="10247" y="21574"/>
                  </a:lnTo>
                  <a:lnTo>
                    <a:pt x="9699" y="21489"/>
                  </a:lnTo>
                  <a:lnTo>
                    <a:pt x="9159" y="21351"/>
                  </a:lnTo>
                  <a:lnTo>
                    <a:pt x="8627" y="21161"/>
                  </a:lnTo>
                  <a:lnTo>
                    <a:pt x="8105" y="20917"/>
                  </a:lnTo>
                  <a:lnTo>
                    <a:pt x="7592" y="20626"/>
                  </a:lnTo>
                  <a:lnTo>
                    <a:pt x="7091" y="20287"/>
                  </a:lnTo>
                  <a:lnTo>
                    <a:pt x="6602" y="19901"/>
                  </a:lnTo>
                  <a:lnTo>
                    <a:pt x="6123" y="19466"/>
                  </a:lnTo>
                  <a:lnTo>
                    <a:pt x="5657" y="18985"/>
                  </a:lnTo>
                  <a:lnTo>
                    <a:pt x="5207" y="18466"/>
                  </a:lnTo>
                  <a:lnTo>
                    <a:pt x="4765" y="17905"/>
                  </a:lnTo>
                  <a:lnTo>
                    <a:pt x="4341" y="17301"/>
                  </a:lnTo>
                  <a:lnTo>
                    <a:pt x="3934" y="16666"/>
                  </a:lnTo>
                  <a:lnTo>
                    <a:pt x="3542" y="15983"/>
                  </a:lnTo>
                  <a:lnTo>
                    <a:pt x="3166" y="15268"/>
                  </a:lnTo>
                  <a:lnTo>
                    <a:pt x="2809" y="14516"/>
                  </a:lnTo>
                  <a:lnTo>
                    <a:pt x="2470" y="13733"/>
                  </a:lnTo>
                  <a:lnTo>
                    <a:pt x="2149" y="12918"/>
                  </a:lnTo>
                  <a:lnTo>
                    <a:pt x="1848" y="12071"/>
                  </a:lnTo>
                  <a:lnTo>
                    <a:pt x="1567" y="11192"/>
                  </a:lnTo>
                  <a:lnTo>
                    <a:pt x="1305" y="10286"/>
                  </a:lnTo>
                  <a:lnTo>
                    <a:pt x="1067" y="9360"/>
                  </a:lnTo>
                  <a:lnTo>
                    <a:pt x="850" y="8402"/>
                  </a:lnTo>
                  <a:lnTo>
                    <a:pt x="656" y="7417"/>
                  </a:lnTo>
                  <a:lnTo>
                    <a:pt x="487" y="6416"/>
                  </a:lnTo>
                  <a:lnTo>
                    <a:pt x="341" y="5395"/>
                  </a:lnTo>
                  <a:lnTo>
                    <a:pt x="220" y="4346"/>
                  </a:lnTo>
                  <a:lnTo>
                    <a:pt x="124" y="3282"/>
                  </a:lnTo>
                  <a:lnTo>
                    <a:pt x="56" y="2202"/>
                  </a:lnTo>
                  <a:lnTo>
                    <a:pt x="13" y="1106"/>
                  </a:lnTo>
                  <a:lnTo>
                    <a:pt x="0" y="0"/>
                  </a:lnTo>
                  <a:lnTo>
                    <a:pt x="5400" y="0"/>
                  </a:lnTo>
                  <a:lnTo>
                    <a:pt x="5408" y="551"/>
                  </a:lnTo>
                  <a:lnTo>
                    <a:pt x="5429" y="1096"/>
                  </a:lnTo>
                  <a:lnTo>
                    <a:pt x="5464" y="1636"/>
                  </a:lnTo>
                  <a:lnTo>
                    <a:pt x="5511" y="2165"/>
                  </a:lnTo>
                  <a:lnTo>
                    <a:pt x="5572" y="2684"/>
                  </a:lnTo>
                  <a:lnTo>
                    <a:pt x="5646" y="3198"/>
                  </a:lnTo>
                  <a:lnTo>
                    <a:pt x="5728" y="3701"/>
                  </a:lnTo>
                  <a:lnTo>
                    <a:pt x="5826" y="4188"/>
                  </a:lnTo>
                  <a:lnTo>
                    <a:pt x="5937" y="4664"/>
                  </a:lnTo>
                  <a:lnTo>
                    <a:pt x="6056" y="5130"/>
                  </a:lnTo>
                  <a:lnTo>
                    <a:pt x="6186" y="5585"/>
                  </a:lnTo>
                  <a:lnTo>
                    <a:pt x="6329" y="6019"/>
                  </a:lnTo>
                  <a:lnTo>
                    <a:pt x="6480" y="6443"/>
                  </a:lnTo>
                  <a:lnTo>
                    <a:pt x="6639" y="6851"/>
                  </a:lnTo>
                  <a:lnTo>
                    <a:pt x="6808" y="7248"/>
                  </a:lnTo>
                  <a:lnTo>
                    <a:pt x="6991" y="7618"/>
                  </a:lnTo>
                  <a:lnTo>
                    <a:pt x="7176" y="7984"/>
                  </a:lnTo>
                  <a:lnTo>
                    <a:pt x="7375" y="8322"/>
                  </a:lnTo>
                  <a:lnTo>
                    <a:pt x="7579" y="8640"/>
                  </a:lnTo>
                  <a:lnTo>
                    <a:pt x="7790" y="8942"/>
                  </a:lnTo>
                  <a:lnTo>
                    <a:pt x="8007" y="9228"/>
                  </a:lnTo>
                  <a:lnTo>
                    <a:pt x="8235" y="9487"/>
                  </a:lnTo>
                  <a:lnTo>
                    <a:pt x="8468" y="9731"/>
                  </a:lnTo>
                  <a:lnTo>
                    <a:pt x="8709" y="9948"/>
                  </a:lnTo>
                  <a:lnTo>
                    <a:pt x="8950" y="10144"/>
                  </a:lnTo>
                  <a:lnTo>
                    <a:pt x="9201" y="10313"/>
                  </a:lnTo>
                  <a:lnTo>
                    <a:pt x="9458" y="10461"/>
                  </a:lnTo>
                  <a:lnTo>
                    <a:pt x="9717" y="10578"/>
                  </a:lnTo>
                  <a:lnTo>
                    <a:pt x="9982" y="10678"/>
                  </a:lnTo>
                  <a:lnTo>
                    <a:pt x="10252" y="10747"/>
                  </a:lnTo>
                  <a:lnTo>
                    <a:pt x="10525" y="10784"/>
                  </a:lnTo>
                  <a:lnTo>
                    <a:pt x="10800" y="10800"/>
                  </a:lnTo>
                  <a:lnTo>
                    <a:pt x="11081" y="10784"/>
                  </a:lnTo>
                  <a:lnTo>
                    <a:pt x="11353" y="10747"/>
                  </a:lnTo>
                  <a:lnTo>
                    <a:pt x="11626" y="10678"/>
                  </a:lnTo>
                  <a:lnTo>
                    <a:pt x="11891" y="10578"/>
                  </a:lnTo>
                  <a:lnTo>
                    <a:pt x="12153" y="10461"/>
                  </a:lnTo>
                  <a:lnTo>
                    <a:pt x="12409" y="10313"/>
                  </a:lnTo>
                  <a:lnTo>
                    <a:pt x="12664" y="10144"/>
                  </a:lnTo>
                  <a:lnTo>
                    <a:pt x="12907" y="9948"/>
                  </a:lnTo>
                  <a:lnTo>
                    <a:pt x="13145" y="9731"/>
                  </a:lnTo>
                  <a:lnTo>
                    <a:pt x="13378" y="9487"/>
                  </a:lnTo>
                  <a:lnTo>
                    <a:pt x="13606" y="9228"/>
                  </a:lnTo>
                  <a:lnTo>
                    <a:pt x="13823" y="8942"/>
                  </a:lnTo>
                  <a:lnTo>
                    <a:pt x="14037" y="8640"/>
                  </a:lnTo>
                  <a:lnTo>
                    <a:pt x="14239" y="8322"/>
                  </a:lnTo>
                  <a:lnTo>
                    <a:pt x="14437" y="7984"/>
                  </a:lnTo>
                  <a:lnTo>
                    <a:pt x="14622" y="7618"/>
                  </a:lnTo>
                  <a:lnTo>
                    <a:pt x="14802" y="7248"/>
                  </a:lnTo>
                  <a:lnTo>
                    <a:pt x="14972" y="6851"/>
                  </a:lnTo>
                  <a:lnTo>
                    <a:pt x="15131" y="6443"/>
                  </a:lnTo>
                  <a:lnTo>
                    <a:pt x="15281" y="6019"/>
                  </a:lnTo>
                  <a:lnTo>
                    <a:pt x="15422" y="5585"/>
                  </a:lnTo>
                  <a:lnTo>
                    <a:pt x="15551" y="5130"/>
                  </a:lnTo>
                  <a:lnTo>
                    <a:pt x="15671" y="4664"/>
                  </a:lnTo>
                  <a:lnTo>
                    <a:pt x="15779" y="4188"/>
                  </a:lnTo>
                  <a:lnTo>
                    <a:pt x="15874" y="3701"/>
                  </a:lnTo>
                  <a:lnTo>
                    <a:pt x="15959" y="3198"/>
                  </a:lnTo>
                  <a:lnTo>
                    <a:pt x="16033" y="2684"/>
                  </a:lnTo>
                  <a:lnTo>
                    <a:pt x="16091" y="2165"/>
                  </a:lnTo>
                  <a:lnTo>
                    <a:pt x="16139" y="1636"/>
                  </a:lnTo>
                  <a:lnTo>
                    <a:pt x="16174" y="1096"/>
                  </a:lnTo>
                  <a:lnTo>
                    <a:pt x="16195" y="551"/>
                  </a:lnTo>
                  <a:lnTo>
                    <a:pt x="1620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ts val="3600"/>
                </a:lnSpc>
                <a:defRPr>
                  <a:latin typeface="AU Passata"/>
                  <a:ea typeface="AU Passata"/>
                  <a:cs typeface="AU Passata"/>
                  <a:sym typeface="AU Passata"/>
                </a:defRPr>
              </a:pPr>
              <a:endParaRPr/>
            </a:p>
          </p:txBody>
        </p:sp>
        <p:sp>
          <p:nvSpPr>
            <p:cNvPr id="3" name="Shape 3"/>
            <p:cNvSpPr/>
            <p:nvPr/>
          </p:nvSpPr>
          <p:spPr>
            <a:xfrm>
              <a:off x="-1" y="-1"/>
              <a:ext cx="295277" cy="295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618" y="2160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21600" y="7655"/>
                  </a:lnTo>
                  <a:lnTo>
                    <a:pt x="7618" y="2160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lnSpc>
                  <a:spcPts val="3600"/>
                </a:lnSpc>
                <a:defRPr>
                  <a:latin typeface="AU Passata"/>
                  <a:ea typeface="AU Passata"/>
                  <a:cs typeface="AU Passata"/>
                  <a:sym typeface="AU Passata"/>
                </a:defRPr>
              </a:pPr>
              <a:endParaRPr/>
            </a:p>
          </p:txBody>
        </p:sp>
      </p:grpSp>
      <p:sp>
        <p:nvSpPr>
          <p:cNvPr id="5" name="Shape 5"/>
          <p:cNvSpPr/>
          <p:nvPr/>
        </p:nvSpPr>
        <p:spPr>
          <a:xfrm>
            <a:off x="287337" y="2374900"/>
            <a:ext cx="1403352" cy="0"/>
          </a:xfrm>
          <a:prstGeom prst="line">
            <a:avLst/>
          </a:prstGeom>
          <a:ln w="3175">
            <a:solidFill>
              <a:srgbClr val="FFFFFF"/>
            </a:solidFill>
            <a:round/>
          </a:ln>
        </p:spPr>
        <p:txBody>
          <a:bodyPr lIns="0" tIns="0" rIns="0" bIns="0"/>
          <a:lstStyle/>
          <a:p>
            <a:pPr lvl="0"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1161094" y="6266657"/>
            <a:ext cx="4098928" cy="3293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ts val="1300"/>
              </a:lnSpc>
              <a:defRPr sz="1800"/>
            </a:pPr>
            <a:r>
              <a:rPr sz="1100" cap="all">
                <a:solidFill>
                  <a:srgbClr val="FFFFFF"/>
                </a:solidFill>
                <a:latin typeface="AU Passata"/>
                <a:ea typeface="AU Passata"/>
                <a:cs typeface="AU Passata"/>
                <a:sym typeface="AU Passata"/>
              </a:rPr>
              <a:t>AARHUS</a:t>
            </a:r>
            <a:endParaRPr>
              <a:latin typeface="AU Passata"/>
              <a:ea typeface="AU Passata"/>
              <a:cs typeface="AU Passata"/>
              <a:sym typeface="AU Passata"/>
            </a:endParaRPr>
          </a:p>
          <a:p>
            <a:pPr lvl="0">
              <a:lnSpc>
                <a:spcPts val="1300"/>
              </a:lnSpc>
              <a:defRPr sz="1800"/>
            </a:pPr>
            <a:r>
              <a:rPr sz="1100" cap="all">
                <a:solidFill>
                  <a:srgbClr val="FFFFFF"/>
                </a:solidFill>
                <a:latin typeface="AU Passata"/>
                <a:ea typeface="AU Passata"/>
                <a:cs typeface="AU Passata"/>
                <a:sym typeface="AU Passata"/>
              </a:rPr>
              <a:t>UNIVERSITy</a:t>
            </a:r>
          </a:p>
        </p:txBody>
      </p:sp>
      <p:pic>
        <p:nvPicPr>
          <p:cNvPr id="7" name="image1.png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87338" y="188638"/>
            <a:ext cx="1252620" cy="139140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/>
        </p:nvSpPr>
        <p:spPr>
          <a:xfrm>
            <a:off x="4532312" y="499343"/>
            <a:ext cx="2698752" cy="154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1200"/>
              </a:lnSpc>
              <a:def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100" cap="all">
                <a:solidFill>
                  <a:srgbClr val="7030A0"/>
                </a:solidFill>
              </a:rPr>
              <a:t>Ljubljana </a:t>
            </a:r>
          </a:p>
        </p:txBody>
      </p:sp>
      <p:sp>
        <p:nvSpPr>
          <p:cNvPr id="9" name="Shape 9"/>
          <p:cNvSpPr/>
          <p:nvPr/>
        </p:nvSpPr>
        <p:spPr>
          <a:xfrm>
            <a:off x="7412036" y="500929"/>
            <a:ext cx="1439864" cy="154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lnSpc>
                <a:spcPts val="1200"/>
              </a:lnSpc>
              <a:defRPr sz="1100" cap="all">
                <a:solidFill>
                  <a:srgbClr val="7030A0"/>
                </a:solidFill>
                <a:latin typeface="AU Passata"/>
                <a:ea typeface="AU Passata"/>
                <a:cs typeface="AU Passata"/>
                <a:sym typeface="AU Passata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1100" cap="all">
                <a:solidFill>
                  <a:srgbClr val="7030A0"/>
                </a:solidFill>
              </a:rPr>
              <a:t>7 July 2014</a:t>
            </a:r>
          </a:p>
        </p:txBody>
      </p:sp>
      <p:pic>
        <p:nvPicPr>
          <p:cNvPr id="10" name="image2.jpeg"/>
          <p:cNvPicPr/>
          <p:nvPr/>
        </p:nvPicPr>
        <p:blipFill>
          <a:blip r:embed="rId11">
            <a:extLst/>
          </a:blip>
          <a:stretch>
            <a:fillRect/>
          </a:stretch>
        </p:blipFill>
        <p:spPr>
          <a:xfrm>
            <a:off x="8120467" y="5883414"/>
            <a:ext cx="746638" cy="724252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image3.jpeg"/>
          <p:cNvPicPr/>
          <p:nvPr/>
        </p:nvPicPr>
        <p:blipFill>
          <a:blip r:embed="rId12">
            <a:extLst/>
          </a:blip>
          <a:stretch>
            <a:fillRect/>
          </a:stretch>
        </p:blipFill>
        <p:spPr>
          <a:xfrm>
            <a:off x="7033082" y="5890885"/>
            <a:ext cx="1067312" cy="72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287338" y="1776677"/>
            <a:ext cx="8564562" cy="510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>click to edit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/>
          <a:p>
            <a:pPr lvl="0"/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6553200" y="6221731"/>
            <a:ext cx="21336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latin typeface="AU Passata"/>
                <a:ea typeface="AU Passata"/>
                <a:cs typeface="AU Passata"/>
                <a:sym typeface="AU Passata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1pPr>
      <a:lvl2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2pPr>
      <a:lvl3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3pPr>
      <a:lvl4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4pPr>
      <a:lvl5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5pPr>
      <a:lvl6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6pPr>
      <a:lvl7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7pPr>
      <a:lvl8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8pPr>
      <a:lvl9pPr>
        <a:lnSpc>
          <a:spcPct val="83000"/>
        </a:lnSpc>
        <a:defRPr sz="4000" cap="all">
          <a:solidFill>
            <a:srgbClr val="7030A0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174625" indent="-174625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1pPr>
      <a:lvl2pPr marL="203728" indent="-203728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2pPr>
      <a:lvl3pPr marL="244475" indent="-244475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3pPr>
      <a:lvl4pPr marL="305592" indent="-305592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4pPr>
      <a:lvl5pPr marL="305592" indent="-305592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5pPr>
      <a:lvl6pPr marL="1484708" indent="-308371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6pPr>
      <a:lvl7pPr marL="1941908" indent="-308372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7pPr>
      <a:lvl8pPr marL="2399108" indent="-308372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8pPr>
      <a:lvl9pPr marL="2856308" indent="-308372">
        <a:lnSpc>
          <a:spcPct val="92000"/>
        </a:lnSpc>
        <a:buSzPct val="100000"/>
        <a:buFont typeface="Helvetica"/>
        <a:buChar char="›"/>
        <a:defRPr sz="2800">
          <a:solidFill>
            <a:srgbClr val="7030A0"/>
          </a:solidFill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U Passat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xfrm>
            <a:off x="287338" y="1776677"/>
            <a:ext cx="8564562" cy="510909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813816">
              <a:defRPr sz="3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500" cap="all">
                <a:solidFill>
                  <a:srgbClr val="7030A0"/>
                </a:solidFill>
              </a:rPr>
              <a:t>1.1 Policy travel 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xfrm>
            <a:off x="6553200" y="6172199"/>
            <a:ext cx="2133600" cy="36830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1</a:t>
            </a:fld>
            <a:endParaRPr sz="1200"/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lvl="0">
              <a:buClr>
                <a:srgbClr val="7030A0"/>
              </a:buClr>
              <a:defRPr sz="1800">
                <a:solidFill>
                  <a:srgbClr val="000000"/>
                </a:solidFill>
              </a:defRPr>
            </a:pPr>
            <a:endParaRPr/>
          </a:p>
          <a:p>
            <a:pPr lvl="0">
              <a:buClr>
                <a:srgbClr val="7030A0"/>
              </a:buClr>
              <a:defRPr sz="1800">
                <a:solidFill>
                  <a:srgbClr val="000000"/>
                </a:solidFill>
              </a:defRPr>
            </a:pPr>
            <a:endParaRPr/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7030A0"/>
                </a:solidFill>
              </a:rPr>
              <a:t>Conceptual Grammar for Analysing Policy Movement</a:t>
            </a:r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700"/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700"/>
          </a:p>
          <a:p>
            <a:pPr marL="0" lv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2700"/>
          </a:p>
          <a:p>
            <a:pPr marL="0" lv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WG1: Corina, Freya, Que Anh, Sina, Sintayehu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922115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pPr lvl="0">
              <a:defRPr sz="1800" cap="none">
                <a:solidFill>
                  <a:srgbClr val="000000"/>
                </a:solidFill>
              </a:defRPr>
            </a:pPr>
            <a:r>
              <a:rPr sz="3200" cap="all">
                <a:solidFill>
                  <a:srgbClr val="7030A0"/>
                </a:solidFill>
              </a:rPr>
              <a:t>Similarities and Differences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277072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95" name="Shape 95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2199"/>
            <a:ext cx="2133600" cy="36830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2</a:t>
            </a:fld>
            <a:endParaRPr sz="1200"/>
          </a:p>
        </p:txBody>
      </p:sp>
      <p:graphicFrame>
        <p:nvGraphicFramePr>
          <p:cNvPr id="96" name="Table 96"/>
          <p:cNvGraphicFramePr/>
          <p:nvPr/>
        </p:nvGraphicFramePr>
        <p:xfrm>
          <a:off x="467545" y="1556791"/>
          <a:ext cx="8195752" cy="481689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248471"/>
                <a:gridCol w="3947281"/>
              </a:tblGrid>
              <a:tr h="971193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Howlett M. et al. (2009) 3rd edition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 b="1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Peck J. et al (2010, 2011)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634088">
                <a:tc>
                  <a:txBody>
                    <a:bodyPr/>
                    <a:lstStyle/>
                    <a:p>
                      <a:pPr lvl="0" algn="l">
                        <a:lnSpc>
                          <a:spcPct val="92000"/>
                        </a:lnSpc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To develop an analytical framework …to study public policy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Focus on critical policy studies (especially policy in motion)</a:t>
                      </a:r>
                      <a:endParaRPr sz="2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Political</a:t>
                      </a: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and </a:t>
                      </a:r>
                      <a:r>
                        <a:rPr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economic</a:t>
                      </a: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approaches to the study of public policy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  <a:sym typeface="Helvetica"/>
                        </a:rPr>
                        <a:t>Geographical</a:t>
                      </a: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 approach to the issues of policy transfer and transformation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Conceptual and theoretical aspects of public policy in general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Constitutive sociospatial context of policy making activities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330744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Historical overview of the emergence and objectives of the policy sciences as a discipline itself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Transdisciplinary: geography, anthropology, political science, comparative political economy, political sociology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537569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Policy process: five-stage policy cycle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99412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 cap="none">
                <a:solidFill>
                  <a:srgbClr val="000000"/>
                </a:solidFill>
              </a:defRPr>
            </a:pPr>
            <a:r>
              <a:rPr sz="4000" cap="all">
                <a:solidFill>
                  <a:srgbClr val="7030A0"/>
                </a:solidFill>
              </a:rPr>
              <a:t/>
            </a:r>
            <a:br>
              <a:rPr sz="4000" cap="all">
                <a:solidFill>
                  <a:srgbClr val="7030A0"/>
                </a:solidFill>
              </a:rPr>
            </a:br>
            <a:r>
              <a:rPr sz="3200" cap="all">
                <a:solidFill>
                  <a:srgbClr val="7030A0"/>
                </a:solidFill>
              </a:rPr>
              <a:t>Similarities and Differences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2108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2199"/>
            <a:ext cx="2133600" cy="36830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3</a:t>
            </a:fld>
            <a:endParaRPr sz="1200"/>
          </a:p>
        </p:txBody>
      </p:sp>
      <p:graphicFrame>
        <p:nvGraphicFramePr>
          <p:cNvPr id="101" name="Table 101"/>
          <p:cNvGraphicFramePr/>
          <p:nvPr/>
        </p:nvGraphicFramePr>
        <p:xfrm>
          <a:off x="467543" y="1556791"/>
          <a:ext cx="8215709" cy="5564962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032448"/>
                <a:gridCol w="4183261"/>
              </a:tblGrid>
              <a:tr h="888187"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Howlett M. et al. (2009) 3rd edition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>
                          <a:solidFill>
                            <a:srgbClr val="000000"/>
                          </a:solidFill>
                        </a:defRPr>
                      </a:pPr>
                      <a:r>
                        <a:rPr>
                          <a:latin typeface="Arial Bold"/>
                          <a:ea typeface="Arial Bold"/>
                          <a:cs typeface="Arial Bold"/>
                          <a:sym typeface="Arial Bold"/>
                        </a:rPr>
                        <a:t>Peck J. et al (2010, 2011)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BEC0BF"/>
                    </a:solidFill>
                  </a:tcPr>
                </a:tc>
              </a:tr>
              <a:tr h="888187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Positivist</a:t>
                      </a: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 approach to policy analysis: rational, empirical, technical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A </a:t>
                      </a:r>
                      <a:r>
                        <a:rPr sz="20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social-constructivist</a:t>
                      </a: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 understanding of policy mobilities and mutations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64865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Post-positivis</a:t>
                      </a: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t approach: subjective reflections, normative analysis, different values and interests, argumentation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Post-positivist: problematise politics of knowledge and practice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  <a:tr h="1323975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Policy process as making rational choice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Policy formation and transformation as socially constructed processes, power relations and shifting ideological alignments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888187"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Policy </a:t>
                      </a:r>
                      <a:r>
                        <a:rPr sz="20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actors, ideas, </a:t>
                      </a: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social &amp; political </a:t>
                      </a:r>
                      <a:r>
                        <a:rPr sz="2000">
                          <a:effectLst>
                            <a:outerShdw blurRad="38100" dist="38100" dir="2700000" rotWithShape="0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Arial"/>
                          <a:cs typeface="Arial"/>
                          <a:sym typeface="Arial"/>
                        </a:rPr>
                        <a:t>structures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>
                        <a:defRPr sz="1800" b="0" i="0"/>
                      </a:pPr>
                      <a:r>
                        <a:rPr sz="2000">
                          <a:latin typeface="Arial"/>
                          <a:ea typeface="Arial"/>
                          <a:cs typeface="Arial"/>
                          <a:sym typeface="Arial"/>
                        </a:rPr>
                        <a:t>Connections between policy actors and policymaking sites through global networks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13255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 cap="none">
                <a:solidFill>
                  <a:srgbClr val="000000"/>
                </a:solidFill>
              </a:defRPr>
            </a:pPr>
            <a:r>
              <a:rPr sz="2800" cap="all">
                <a:solidFill>
                  <a:srgbClr val="7030A0"/>
                </a:solidFill>
              </a:rPr>
              <a:t>The Five-stage Policy Cycle</a:t>
            </a:r>
            <a:br>
              <a:rPr sz="2800" cap="all">
                <a:solidFill>
                  <a:srgbClr val="7030A0"/>
                </a:solidFill>
              </a:rPr>
            </a:br>
            <a:r>
              <a:rPr sz="2000" cap="all">
                <a:solidFill>
                  <a:srgbClr val="7030A0"/>
                </a:solidFill>
              </a:rPr>
              <a:t>Howlett et al. (2009)</a:t>
            </a:r>
          </a:p>
        </p:txBody>
      </p:sp>
      <p:sp>
        <p:nvSpPr>
          <p:cNvPr id="104" name="Shape 10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marL="74839" lvl="0" indent="-74839"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7030A0"/>
                </a:solidFill>
              </a:rPr>
              <a:t>Howlett, M et al. (2009), p 13.</a:t>
            </a:r>
          </a:p>
        </p:txBody>
      </p:sp>
      <p:sp>
        <p:nvSpPr>
          <p:cNvPr id="105" name="Shape 105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2199"/>
            <a:ext cx="2133600" cy="36830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4</a:t>
            </a:fld>
            <a:endParaRPr sz="1200"/>
          </a:p>
        </p:txBody>
      </p:sp>
      <p:pic>
        <p:nvPicPr>
          <p:cNvPr id="106" name="image4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3314" y="1556791"/>
            <a:ext cx="7595081" cy="406855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13255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/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003231" cy="42050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2199"/>
            <a:ext cx="2133600" cy="36830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5</a:t>
            </a:fld>
            <a:endParaRPr sz="1200"/>
          </a:p>
        </p:txBody>
      </p:sp>
      <p:pic>
        <p:nvPicPr>
          <p:cNvPr id="111" name="image5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4362" y="1125537"/>
            <a:ext cx="8020051" cy="48863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 idx="4294967295"/>
          </p:nvPr>
        </p:nvSpPr>
        <p:spPr>
          <a:xfrm>
            <a:off x="457200" y="274636"/>
            <a:ext cx="8229600" cy="132556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defRPr sz="1800" cap="none">
                <a:solidFill>
                  <a:srgbClr val="000000"/>
                </a:solidFill>
              </a:defRPr>
            </a:pPr>
            <a:r>
              <a:rPr sz="2000" cap="all">
                <a:solidFill>
                  <a:srgbClr val="7030A0"/>
                </a:solidFill>
              </a:rPr>
              <a:t>Literature in Comparative education </a:t>
            </a:r>
            <a:br>
              <a:rPr sz="2000" cap="all">
                <a:solidFill>
                  <a:srgbClr val="7030A0"/>
                </a:solidFill>
              </a:rPr>
            </a:br>
            <a:r>
              <a:rPr sz="2000" cap="all">
                <a:solidFill>
                  <a:srgbClr val="7030A0"/>
                </a:solidFill>
              </a:rPr>
              <a:t>about Policy travel 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7030A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Cowen (2009): ‘as it moves, it morphs’</a:t>
            </a:r>
          </a:p>
          <a:p>
            <a:pPr lvl="5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transfer, translation, transformation and </a:t>
            </a:r>
          </a:p>
          <a:p>
            <a:pPr lvl="5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shape-shifting: geographic immobility and mobilities of shape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Steiner –Khamsi (2012): critical moment of transfer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7030A0"/>
                </a:solidFill>
              </a:rPr>
              <a:t>Bacchi (2000, 2009), Taylor (1997, 2004): from problem-solving to problem-questioning, policy as discourse, researching educational policy using critical discourse analysis.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4294967295"/>
          </p:nvPr>
        </p:nvSpPr>
        <p:spPr>
          <a:xfrm>
            <a:off x="6553200" y="6172199"/>
            <a:ext cx="2133600" cy="368303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/>
            </a:pPr>
            <a:fld id="{86CB4B4D-7CA3-9044-876B-883B54F8677D}" type="slidenum">
              <a:rPr sz="1200"/>
              <a:t>6</a:t>
            </a:fld>
            <a:endParaRPr sz="120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808092"/>
      </a:accent2>
      <a:accent3>
        <a:srgbClr val="6E6E6E"/>
      </a:accent3>
      <a:accent4>
        <a:srgbClr val="707070"/>
      </a:accent4>
      <a:accent5>
        <a:srgbClr val="4D4D4D"/>
      </a:accent5>
      <a:accent6>
        <a:srgbClr val="73738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F8F8F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F8F8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F8F8F"/>
      </a:accent1>
      <a:accent2>
        <a:srgbClr val="808092"/>
      </a:accent2>
      <a:accent3>
        <a:srgbClr val="6E6E6E"/>
      </a:accent3>
      <a:accent4>
        <a:srgbClr val="707070"/>
      </a:accent4>
      <a:accent5>
        <a:srgbClr val="4D4D4D"/>
      </a:accent5>
      <a:accent6>
        <a:srgbClr val="737384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F8F8F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8F8F8F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</vt:lpstr>
      <vt:lpstr>1.1 Policy travel </vt:lpstr>
      <vt:lpstr>Similarities and Differences</vt:lpstr>
      <vt:lpstr> Similarities and Differences</vt:lpstr>
      <vt:lpstr>The Five-stage Policy Cycle Howlett et al. (2009)</vt:lpstr>
      <vt:lpstr>PowerPoint Presentation</vt:lpstr>
      <vt:lpstr>Literature in Comparative education  about Policy travel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Policy travel</dc:title>
  <dc:creator>Predstavitve</dc:creator>
  <cp:lastModifiedBy>Kathrin Gramsch</cp:lastModifiedBy>
  <cp:revision>2</cp:revision>
  <dcterms:modified xsi:type="dcterms:W3CDTF">2014-09-30T11:33:45Z</dcterms:modified>
</cp:coreProperties>
</file>