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8"/>
  </p:notesMasterIdLst>
  <p:sldIdLst>
    <p:sldId id="266" r:id="rId2"/>
    <p:sldId id="267" r:id="rId3"/>
    <p:sldId id="268" r:id="rId4"/>
    <p:sldId id="271" r:id="rId5"/>
    <p:sldId id="272" r:id="rId6"/>
    <p:sldId id="273" r:id="rId7"/>
    <p:sldId id="281" r:id="rId8"/>
    <p:sldId id="286" r:id="rId9"/>
    <p:sldId id="275" r:id="rId10"/>
    <p:sldId id="283" r:id="rId11"/>
    <p:sldId id="276" r:id="rId12"/>
    <p:sldId id="282" r:id="rId13"/>
    <p:sldId id="284" r:id="rId14"/>
    <p:sldId id="285" r:id="rId15"/>
    <p:sldId id="279" r:id="rId16"/>
    <p:sldId id="274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37" autoAdjust="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2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1BAE6-6088-4D3A-9E74-924590A0CBEB}" type="datetimeFigureOut">
              <a:rPr lang="da-DK" smtClean="0"/>
              <a:t>21-04-2015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1C201-0EF2-4AA5-8BFC-1B38440849A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64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smtClean="0">
              <a:cs typeface="Arial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1pPr>
            <a:lvl2pPr marL="742950" indent="-28575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2pPr>
            <a:lvl3pPr marL="11430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3pPr>
            <a:lvl4pPr marL="16002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4pPr>
            <a:lvl5pPr marL="2057400" indent="-228600" eaLnBrk="0" hangingPunct="0">
              <a:lnSpc>
                <a:spcPts val="3600"/>
              </a:lnSpc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5pPr>
            <a:lvl6pPr marL="25146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6pPr>
            <a:lvl7pPr marL="29718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7pPr>
            <a:lvl8pPr marL="34290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8pPr>
            <a:lvl9pPr marL="3886200" indent="-22860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defRPr sz="3600">
                <a:solidFill>
                  <a:schemeClr val="tx1"/>
                </a:solidFill>
                <a:latin typeface="AU Passat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Tx/>
              <a:buNone/>
            </a:pPr>
            <a:fld id="{37B23368-2BB2-48B4-804B-A0A3AF52448F}" type="slidenum">
              <a:rPr lang="en-US" sz="1200" smtClean="0">
                <a:solidFill>
                  <a:prstClr val="black"/>
                </a:solidFill>
              </a:rPr>
              <a:pPr eaLnBrk="1" hangingPunct="1">
                <a:lnSpc>
                  <a:spcPct val="100000"/>
                </a:lnSpc>
                <a:buFontTx/>
                <a:buNone/>
              </a:pPr>
              <a:t>1</a:t>
            </a:fld>
            <a:endParaRPr 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Liu’s</a:t>
            </a:r>
            <a:r>
              <a:rPr lang="da-DK" dirty="0" smtClean="0"/>
              <a:t> </a:t>
            </a:r>
            <a:r>
              <a:rPr lang="da-DK" dirty="0" err="1" smtClean="0"/>
              <a:t>accidental</a:t>
            </a:r>
            <a:r>
              <a:rPr lang="da-DK" dirty="0" smtClean="0"/>
              <a:t> participation in SJTU </a:t>
            </a:r>
            <a:r>
              <a:rPr lang="da-DK" dirty="0" err="1" smtClean="0"/>
              <a:t>strategic</a:t>
            </a:r>
            <a:r>
              <a:rPr lang="da-DK" dirty="0" smtClean="0"/>
              <a:t> </a:t>
            </a:r>
            <a:r>
              <a:rPr lang="da-DK" dirty="0" err="1" smtClean="0"/>
              <a:t>planning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exercise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Benchmarking </a:t>
            </a:r>
            <a:r>
              <a:rPr lang="da-DK" baseline="0" dirty="0" err="1" smtClean="0"/>
              <a:t>questions</a:t>
            </a:r>
            <a:r>
              <a:rPr lang="da-DK" baseline="0" dirty="0" smtClean="0"/>
              <a:t>:</a:t>
            </a:r>
          </a:p>
          <a:p>
            <a:r>
              <a:rPr lang="da-DK" baseline="0" dirty="0" smtClean="0"/>
              <a:t>‘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is the definition of a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class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university</a:t>
            </a:r>
            <a:r>
              <a:rPr lang="da-DK" baseline="0" dirty="0" smtClean="0"/>
              <a:t>?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the positions of top </a:t>
            </a:r>
            <a:r>
              <a:rPr lang="da-DK" baseline="0" dirty="0" err="1" smtClean="0"/>
              <a:t>Chinese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universities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system? How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top </a:t>
            </a:r>
            <a:r>
              <a:rPr lang="da-DK" baseline="0" dirty="0" err="1" smtClean="0"/>
              <a:t>Chinese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reduce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gap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class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universities</a:t>
            </a:r>
            <a:r>
              <a:rPr lang="da-DK" baseline="0" dirty="0" smtClean="0"/>
              <a:t>?’ – ARWU is a distance </a:t>
            </a:r>
            <a:r>
              <a:rPr lang="da-DK" baseline="0" dirty="0" err="1" smtClean="0"/>
              <a:t>measuring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</a:t>
            </a:r>
            <a:r>
              <a:rPr lang="da-DK" baseline="0" dirty="0" smtClean="0"/>
              <a:t>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67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Gap in HE lit is </a:t>
            </a:r>
            <a:r>
              <a:rPr lang="da-DK" dirty="0" err="1" smtClean="0"/>
              <a:t>about</a:t>
            </a:r>
            <a:r>
              <a:rPr lang="da-DK" dirty="0" smtClean="0"/>
              <a:t> </a:t>
            </a:r>
            <a:r>
              <a:rPr lang="da-DK" dirty="0" err="1" smtClean="0"/>
              <a:t>those</a:t>
            </a:r>
            <a:r>
              <a:rPr lang="da-DK" dirty="0" smtClean="0"/>
              <a:t>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make</a:t>
            </a:r>
            <a:r>
              <a:rPr lang="da-DK" dirty="0" smtClean="0"/>
              <a:t> the </a:t>
            </a:r>
            <a:r>
              <a:rPr lang="da-DK" dirty="0" err="1" smtClean="0"/>
              <a:t>rankings</a:t>
            </a:r>
            <a:r>
              <a:rPr lang="da-DK" dirty="0" smtClean="0"/>
              <a:t>. </a:t>
            </a:r>
            <a:r>
              <a:rPr lang="da-DK" dirty="0" err="1" smtClean="0"/>
              <a:t>Everyone</a:t>
            </a:r>
            <a:r>
              <a:rPr lang="da-DK" dirty="0" smtClean="0"/>
              <a:t> is </a:t>
            </a:r>
            <a:r>
              <a:rPr lang="da-DK" dirty="0" err="1" smtClean="0"/>
              <a:t>interested</a:t>
            </a:r>
            <a:r>
              <a:rPr lang="da-DK" dirty="0" smtClean="0"/>
              <a:t> in </a:t>
            </a:r>
            <a:r>
              <a:rPr lang="da-DK" dirty="0" err="1" smtClean="0"/>
              <a:t>impact</a:t>
            </a:r>
            <a:r>
              <a:rPr lang="da-DK" dirty="0" smtClean="0"/>
              <a:t>.</a:t>
            </a:r>
          </a:p>
          <a:p>
            <a:r>
              <a:rPr lang="da-DK" dirty="0" err="1" smtClean="0"/>
              <a:t>Finding</a:t>
            </a:r>
            <a:r>
              <a:rPr lang="da-DK" dirty="0" smtClean="0"/>
              <a:t> out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makes</a:t>
            </a:r>
            <a:r>
              <a:rPr lang="da-DK" dirty="0" smtClean="0"/>
              <a:t> the </a:t>
            </a:r>
            <a:r>
              <a:rPr lang="da-DK" dirty="0" err="1" smtClean="0"/>
              <a:t>rankings</a:t>
            </a:r>
            <a:r>
              <a:rPr lang="da-DK" dirty="0" smtClean="0"/>
              <a:t> </a:t>
            </a:r>
            <a:r>
              <a:rPr lang="da-DK" dirty="0" err="1" smtClean="0"/>
              <a:t>helps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to understand </a:t>
            </a:r>
            <a:r>
              <a:rPr lang="da-DK" baseline="0" dirty="0" err="1" smtClean="0"/>
              <a:t>impact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Unis </a:t>
            </a:r>
            <a:r>
              <a:rPr lang="da-DK" baseline="0" dirty="0" err="1" smtClean="0"/>
              <a:t>don’t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necessarily</a:t>
            </a:r>
            <a:r>
              <a:rPr lang="da-DK" baseline="0" dirty="0" smtClean="0"/>
              <a:t> know the </a:t>
            </a:r>
            <a:r>
              <a:rPr lang="da-DK" baseline="0" dirty="0" err="1" smtClean="0"/>
              <a:t>rankings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well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pick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one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shows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their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best</a:t>
            </a:r>
            <a:r>
              <a:rPr lang="da-DK" baseline="0" dirty="0" smtClean="0"/>
              <a:t> light. </a:t>
            </a:r>
            <a:r>
              <a:rPr lang="da-DK" baseline="0" dirty="0" err="1" smtClean="0"/>
              <a:t>E.g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IoE</a:t>
            </a:r>
            <a:r>
              <a:rPr lang="da-DK" baseline="0" dirty="0" smtClean="0"/>
              <a:t> and QS.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C201-0EF2-4AA5-8BFC-1B38440849A6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261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the rankers: sets up the </a:t>
            </a:r>
            <a:r>
              <a:rPr lang="da-DK" dirty="0" err="1" smtClean="0"/>
              <a:t>following</a:t>
            </a:r>
            <a:r>
              <a:rPr lang="da-DK" dirty="0" smtClean="0"/>
              <a:t> </a:t>
            </a:r>
            <a:r>
              <a:rPr lang="da-DK" dirty="0" err="1" smtClean="0"/>
              <a:t>questions</a:t>
            </a:r>
            <a:r>
              <a:rPr lang="da-DK" dirty="0" smtClean="0"/>
              <a:t>: </a:t>
            </a:r>
            <a:r>
              <a:rPr lang="da-DK" dirty="0" err="1" smtClean="0"/>
              <a:t>what</a:t>
            </a:r>
            <a:r>
              <a:rPr lang="da-DK" dirty="0" smtClean="0"/>
              <a:t> do </a:t>
            </a:r>
            <a:r>
              <a:rPr lang="da-DK" dirty="0" err="1" smtClean="0"/>
              <a:t>they</a:t>
            </a:r>
            <a:r>
              <a:rPr lang="da-DK" dirty="0" smtClean="0"/>
              <a:t> do and </a:t>
            </a:r>
            <a:r>
              <a:rPr lang="da-DK" dirty="0" err="1" smtClean="0"/>
              <a:t>why</a:t>
            </a:r>
            <a:r>
              <a:rPr lang="da-DK" dirty="0" smtClean="0"/>
              <a:t> do </a:t>
            </a:r>
            <a:r>
              <a:rPr lang="da-DK" dirty="0" err="1" smtClean="0"/>
              <a:t>they</a:t>
            </a:r>
            <a:r>
              <a:rPr lang="da-DK" dirty="0" smtClean="0"/>
              <a:t> do </a:t>
            </a:r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do.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C201-0EF2-4AA5-8BFC-1B38440849A6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236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Difference </a:t>
            </a:r>
            <a:r>
              <a:rPr lang="da-DK" dirty="0" err="1" smtClean="0"/>
              <a:t>between</a:t>
            </a:r>
            <a:r>
              <a:rPr lang="da-DK" dirty="0" smtClean="0"/>
              <a:t> a </a:t>
            </a:r>
            <a:r>
              <a:rPr lang="da-DK" dirty="0" err="1" smtClean="0"/>
              <a:t>ranking</a:t>
            </a:r>
            <a:r>
              <a:rPr lang="da-DK" dirty="0" smtClean="0"/>
              <a:t> made by an </a:t>
            </a:r>
            <a:r>
              <a:rPr lang="da-DK" dirty="0" err="1" smtClean="0"/>
              <a:t>academic</a:t>
            </a:r>
            <a:r>
              <a:rPr lang="da-DK" dirty="0" smtClean="0"/>
              <a:t> </a:t>
            </a:r>
            <a:r>
              <a:rPr lang="da-DK" dirty="0" err="1" smtClean="0"/>
              <a:t>department</a:t>
            </a:r>
            <a:r>
              <a:rPr lang="da-DK" dirty="0" smtClean="0"/>
              <a:t>, a </a:t>
            </a:r>
            <a:r>
              <a:rPr lang="da-DK" dirty="0" err="1" smtClean="0"/>
              <a:t>newspaper</a:t>
            </a:r>
            <a:r>
              <a:rPr lang="da-DK" dirty="0" smtClean="0"/>
              <a:t>, and a business.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1C201-0EF2-4AA5-8BFC-1B38440849A6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203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‘</a:t>
            </a:r>
            <a:r>
              <a:rPr lang="da-DK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rankings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purely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technical</a:t>
            </a:r>
            <a:r>
              <a:rPr lang="da-DK" baseline="0" dirty="0" smtClean="0"/>
              <a:t>.’</a:t>
            </a:r>
          </a:p>
          <a:p>
            <a:r>
              <a:rPr lang="da-DK" baseline="0" dirty="0" smtClean="0"/>
              <a:t>‘</a:t>
            </a:r>
            <a:r>
              <a:rPr lang="da-DK" baseline="0" dirty="0" err="1" smtClean="0"/>
              <a:t>Rankings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production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involves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choices</a:t>
            </a:r>
            <a:r>
              <a:rPr lang="da-DK" baseline="0" dirty="0" smtClean="0"/>
              <a:t> on the part of </a:t>
            </a:r>
            <a:r>
              <a:rPr lang="da-DK" baseline="0" dirty="0" err="1" smtClean="0"/>
              <a:t>those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produce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’</a:t>
            </a:r>
          </a:p>
          <a:p>
            <a:r>
              <a:rPr lang="da-DK" baseline="0" dirty="0" smtClean="0"/>
              <a:t>The vision of the ideal </a:t>
            </a:r>
            <a:r>
              <a:rPr lang="da-DK" baseline="0" dirty="0" err="1" smtClean="0"/>
              <a:t>university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inherent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Practical and </a:t>
            </a:r>
            <a:r>
              <a:rPr lang="da-DK" baseline="0" dirty="0" err="1" smtClean="0"/>
              <a:t>ideological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aspects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ranking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methodologies</a:t>
            </a:r>
            <a:r>
              <a:rPr lang="da-DK" baseline="0" dirty="0" smtClean="0"/>
              <a:t> (p. 8).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‘</a:t>
            </a:r>
            <a:r>
              <a:rPr lang="da-DK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rankings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purely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technical</a:t>
            </a:r>
            <a:r>
              <a:rPr lang="da-DK" baseline="0" dirty="0" smtClean="0"/>
              <a:t>.’</a:t>
            </a:r>
          </a:p>
          <a:p>
            <a:r>
              <a:rPr lang="da-DK" baseline="0" dirty="0" smtClean="0"/>
              <a:t>‘</a:t>
            </a:r>
            <a:r>
              <a:rPr lang="da-DK" baseline="0" dirty="0" err="1" smtClean="0"/>
              <a:t>Rankings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production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involves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choices</a:t>
            </a:r>
            <a:r>
              <a:rPr lang="da-DK" baseline="0" dirty="0" smtClean="0"/>
              <a:t> on the part of </a:t>
            </a:r>
            <a:r>
              <a:rPr lang="da-DK" baseline="0" dirty="0" err="1" smtClean="0"/>
              <a:t>those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produce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’</a:t>
            </a:r>
          </a:p>
          <a:p>
            <a:r>
              <a:rPr lang="da-DK" baseline="0" dirty="0" smtClean="0"/>
              <a:t>The vision of the ideal </a:t>
            </a:r>
            <a:r>
              <a:rPr lang="da-DK" baseline="0" dirty="0" err="1" smtClean="0"/>
              <a:t>university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inherent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Practical and </a:t>
            </a:r>
            <a:r>
              <a:rPr lang="da-DK" baseline="0" dirty="0" err="1" smtClean="0"/>
              <a:t>ideological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aspects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ranking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methodologies</a:t>
            </a:r>
            <a:r>
              <a:rPr lang="da-DK" baseline="0" dirty="0" smtClean="0"/>
              <a:t> (p. 8).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‘</a:t>
            </a:r>
            <a:r>
              <a:rPr lang="da-DK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rankings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at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not </a:t>
            </a:r>
            <a:r>
              <a:rPr lang="da-DK" baseline="0" dirty="0" err="1" smtClean="0"/>
              <a:t>purely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technical</a:t>
            </a:r>
            <a:r>
              <a:rPr lang="da-DK" baseline="0" dirty="0" smtClean="0"/>
              <a:t>.’</a:t>
            </a:r>
          </a:p>
          <a:p>
            <a:r>
              <a:rPr lang="da-DK" baseline="0" dirty="0" smtClean="0"/>
              <a:t>‘</a:t>
            </a:r>
            <a:r>
              <a:rPr lang="da-DK" baseline="0" dirty="0" err="1" smtClean="0"/>
              <a:t>Rankings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material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production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involves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choices</a:t>
            </a:r>
            <a:r>
              <a:rPr lang="da-DK" baseline="0" dirty="0" smtClean="0"/>
              <a:t> on the part of </a:t>
            </a:r>
            <a:r>
              <a:rPr lang="da-DK" baseline="0" dirty="0" err="1" smtClean="0"/>
              <a:t>those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produce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them</a:t>
            </a:r>
            <a:r>
              <a:rPr lang="da-DK" baseline="0" dirty="0" smtClean="0"/>
              <a:t>’</a:t>
            </a:r>
          </a:p>
          <a:p>
            <a:r>
              <a:rPr lang="da-DK" baseline="0" dirty="0" smtClean="0"/>
              <a:t>The vision of the ideal </a:t>
            </a:r>
            <a:r>
              <a:rPr lang="da-DK" baseline="0" dirty="0" err="1" smtClean="0"/>
              <a:t>university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inherent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each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Practical and </a:t>
            </a:r>
            <a:r>
              <a:rPr lang="da-DK" baseline="0" dirty="0" err="1" smtClean="0"/>
              <a:t>ideological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aspects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ranking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methodologies</a:t>
            </a:r>
            <a:r>
              <a:rPr lang="da-DK" baseline="0" dirty="0" smtClean="0"/>
              <a:t> (p. 8).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Liu’s</a:t>
            </a:r>
            <a:r>
              <a:rPr lang="da-DK" dirty="0" smtClean="0"/>
              <a:t> </a:t>
            </a:r>
            <a:r>
              <a:rPr lang="da-DK" dirty="0" err="1" smtClean="0"/>
              <a:t>accidental</a:t>
            </a:r>
            <a:r>
              <a:rPr lang="da-DK" dirty="0" smtClean="0"/>
              <a:t> participation in SJTU </a:t>
            </a:r>
            <a:r>
              <a:rPr lang="da-DK" dirty="0" err="1" smtClean="0"/>
              <a:t>strategic</a:t>
            </a:r>
            <a:r>
              <a:rPr lang="da-DK" dirty="0" smtClean="0"/>
              <a:t> </a:t>
            </a:r>
            <a:r>
              <a:rPr lang="da-DK" dirty="0" err="1" smtClean="0"/>
              <a:t>planning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exercise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Benchmarking </a:t>
            </a:r>
            <a:r>
              <a:rPr lang="da-DK" baseline="0" dirty="0" err="1" smtClean="0"/>
              <a:t>questions</a:t>
            </a:r>
            <a:r>
              <a:rPr lang="da-DK" baseline="0" dirty="0" smtClean="0"/>
              <a:t>:</a:t>
            </a:r>
          </a:p>
          <a:p>
            <a:r>
              <a:rPr lang="da-DK" baseline="0" dirty="0" smtClean="0"/>
              <a:t>‘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is the definition of a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class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university</a:t>
            </a:r>
            <a:r>
              <a:rPr lang="da-DK" baseline="0" dirty="0" smtClean="0"/>
              <a:t>? </a:t>
            </a:r>
            <a:r>
              <a:rPr lang="da-DK" baseline="0" dirty="0" err="1" smtClean="0"/>
              <a:t>What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the positions of top </a:t>
            </a:r>
            <a:r>
              <a:rPr lang="da-DK" baseline="0" dirty="0" err="1" smtClean="0"/>
              <a:t>Chinese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universities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system? How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top </a:t>
            </a:r>
            <a:r>
              <a:rPr lang="da-DK" baseline="0" dirty="0" err="1" smtClean="0"/>
              <a:t>Chinese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universities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reduce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their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gap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class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universities</a:t>
            </a:r>
            <a:r>
              <a:rPr lang="da-DK" baseline="0" dirty="0" smtClean="0"/>
              <a:t>?’ – ARWU is a distance </a:t>
            </a:r>
            <a:r>
              <a:rPr lang="da-DK" baseline="0" dirty="0" err="1" smtClean="0"/>
              <a:t>measuring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device</a:t>
            </a:r>
            <a:r>
              <a:rPr lang="da-DK" baseline="0" dirty="0" smtClean="0"/>
              <a:t>.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94D5B-2A16-4AA1-BE77-2142E140FE2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526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3"/>
          <p:cNvGrpSpPr>
            <a:grpSpLocks noChangeAspect="1"/>
          </p:cNvGrpSpPr>
          <p:nvPr userDrawn="1"/>
        </p:nvGrpSpPr>
        <p:grpSpPr bwMode="auto">
          <a:xfrm>
            <a:off x="331653" y="6237313"/>
            <a:ext cx="590550" cy="295275"/>
            <a:chOff x="454" y="227"/>
            <a:chExt cx="384" cy="192"/>
          </a:xfrm>
        </p:grpSpPr>
        <p:sp>
          <p:nvSpPr>
            <p:cNvPr id="7" name="Freeform 24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/>
              <a:ahLst/>
              <a:cxnLst>
                <a:cxn ang="0">
                  <a:pos x="8139" y="416"/>
                </a:cxn>
                <a:cxn ang="0">
                  <a:pos x="8033" y="1019"/>
                </a:cxn>
                <a:cxn ang="0">
                  <a:pos x="7841" y="1587"/>
                </a:cxn>
                <a:cxn ang="0">
                  <a:pos x="7571" y="2114"/>
                </a:cxn>
                <a:cxn ang="0">
                  <a:pos x="7231" y="2594"/>
                </a:cxn>
                <a:cxn ang="0">
                  <a:pos x="6827" y="3019"/>
                </a:cxn>
                <a:cxn ang="0">
                  <a:pos x="6365" y="3382"/>
                </a:cxn>
                <a:cxn ang="0">
                  <a:pos x="5853" y="3677"/>
                </a:cxn>
                <a:cxn ang="0">
                  <a:pos x="5297" y="3896"/>
                </a:cxn>
                <a:cxn ang="0">
                  <a:pos x="4703" y="4033"/>
                </a:cxn>
                <a:cxn ang="0">
                  <a:pos x="4080" y="4080"/>
                </a:cxn>
                <a:cxn ang="0">
                  <a:pos x="3460" y="4033"/>
                </a:cxn>
                <a:cxn ang="0">
                  <a:pos x="2868" y="3896"/>
                </a:cxn>
                <a:cxn ang="0">
                  <a:pos x="2313" y="3677"/>
                </a:cxn>
                <a:cxn ang="0">
                  <a:pos x="1800" y="3382"/>
                </a:cxn>
                <a:cxn ang="0">
                  <a:pos x="1338" y="3019"/>
                </a:cxn>
                <a:cxn ang="0">
                  <a:pos x="933" y="2594"/>
                </a:cxn>
                <a:cxn ang="0">
                  <a:pos x="592" y="2114"/>
                </a:cxn>
                <a:cxn ang="0">
                  <a:pos x="321" y="1587"/>
                </a:cxn>
                <a:cxn ang="0">
                  <a:pos x="129" y="1019"/>
                </a:cxn>
                <a:cxn ang="0">
                  <a:pos x="21" y="416"/>
                </a:cxn>
                <a:cxn ang="0">
                  <a:pos x="2040" y="0"/>
                </a:cxn>
                <a:cxn ang="0">
                  <a:pos x="2064" y="309"/>
                </a:cxn>
                <a:cxn ang="0">
                  <a:pos x="2133" y="604"/>
                </a:cxn>
                <a:cxn ang="0">
                  <a:pos x="2243" y="881"/>
                </a:cxn>
                <a:cxn ang="0">
                  <a:pos x="2391" y="1137"/>
                </a:cxn>
                <a:cxn ang="0">
                  <a:pos x="2572" y="1369"/>
                </a:cxn>
                <a:cxn ang="0">
                  <a:pos x="2786" y="1572"/>
                </a:cxn>
                <a:cxn ang="0">
                  <a:pos x="3025" y="1743"/>
                </a:cxn>
                <a:cxn ang="0">
                  <a:pos x="3290" y="1879"/>
                </a:cxn>
                <a:cxn ang="0">
                  <a:pos x="3573" y="1976"/>
                </a:cxn>
                <a:cxn ang="0">
                  <a:pos x="3873" y="2030"/>
                </a:cxn>
                <a:cxn ang="0">
                  <a:pos x="4186" y="2037"/>
                </a:cxn>
                <a:cxn ang="0">
                  <a:pos x="4492" y="1998"/>
                </a:cxn>
                <a:cxn ang="0">
                  <a:pos x="4784" y="1916"/>
                </a:cxn>
                <a:cxn ang="0">
                  <a:pos x="5054" y="1792"/>
                </a:cxn>
                <a:cxn ang="0">
                  <a:pos x="5303" y="1632"/>
                </a:cxn>
                <a:cxn ang="0">
                  <a:pos x="5524" y="1439"/>
                </a:cxn>
                <a:cxn ang="0">
                  <a:pos x="5716" y="1217"/>
                </a:cxn>
                <a:cxn ang="0">
                  <a:pos x="5875" y="969"/>
                </a:cxn>
                <a:cxn ang="0">
                  <a:pos x="5997" y="699"/>
                </a:cxn>
                <a:cxn ang="0">
                  <a:pos x="6079" y="409"/>
                </a:cxn>
                <a:cxn ang="0">
                  <a:pos x="6118" y="104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  <a:defRPr/>
              </a:pPr>
              <a:endParaRPr lang="da-DK" sz="3600">
                <a:solidFill>
                  <a:srgbClr val="000000"/>
                </a:solidFill>
                <a:latin typeface="AU Passata" pitchFamily="34" charset="0"/>
              </a:endParaRPr>
            </a:p>
          </p:txBody>
        </p:sp>
        <p:sp>
          <p:nvSpPr>
            <p:cNvPr id="8" name="Freeform 25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/>
              <a:ahLst/>
              <a:cxnLst>
                <a:cxn ang="0">
                  <a:pos x="2878" y="8160"/>
                </a:cxn>
                <a:cxn ang="0">
                  <a:pos x="0" y="8160"/>
                </a:cxn>
                <a:cxn ang="0">
                  <a:pos x="8160" y="0"/>
                </a:cxn>
                <a:cxn ang="0">
                  <a:pos x="8160" y="2892"/>
                </a:cxn>
                <a:cxn ang="0">
                  <a:pos x="2878" y="8160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  <a:defRPr/>
              </a:pPr>
              <a:endParaRPr lang="da-DK" sz="3600">
                <a:solidFill>
                  <a:srgbClr val="000000"/>
                </a:solidFill>
                <a:latin typeface="AU Passata" pitchFamily="34" charset="0"/>
              </a:endParaRPr>
            </a:p>
          </p:txBody>
        </p:sp>
      </p:grpSp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87338" y="2374900"/>
            <a:ext cx="1403350" cy="0"/>
          </a:xfrm>
          <a:prstGeom prst="line">
            <a:avLst/>
          </a:prstGeom>
          <a:noFill/>
          <a:ln w="1778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12" name="SD_OFF_Parent01"/>
          <p:cNvSpPr txBox="1">
            <a:spLocks noChangeArrowheads="1"/>
          </p:cNvSpPr>
          <p:nvPr userDrawn="1"/>
        </p:nvSpPr>
        <p:spPr bwMode="auto">
          <a:xfrm>
            <a:off x="1161096" y="6266657"/>
            <a:ext cx="4098925" cy="301625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rgbClr val="FFFFFF"/>
                </a:solidFill>
                <a:latin typeface="AU Passata" pitchFamily="34" charset="0"/>
              </a:rPr>
              <a:t>AARHUS</a:t>
            </a:r>
          </a:p>
          <a:p>
            <a:pPr fontAlgn="base">
              <a:lnSpc>
                <a:spcPts val="13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 err="1">
                <a:solidFill>
                  <a:srgbClr val="FFFFFF"/>
                </a:solidFill>
                <a:latin typeface="AU Passata" pitchFamily="34" charset="0"/>
              </a:rPr>
              <a:t>UNIVERSITy</a:t>
            </a:r>
            <a:endParaRPr lang="en-US" sz="1100" cap="all" dirty="0">
              <a:solidFill>
                <a:srgbClr val="FFFFFF"/>
              </a:solidFill>
              <a:latin typeface="AU Passata" pitchFamily="34" charset="0"/>
            </a:endParaRPr>
          </a:p>
        </p:txBody>
      </p:sp>
      <p:sp>
        <p:nvSpPr>
          <p:cNvPr id="13" name="SD_OFF_UnitName01"/>
          <p:cNvSpPr txBox="1">
            <a:spLocks noChangeArrowheads="1"/>
          </p:cNvSpPr>
          <p:nvPr userDrawn="1"/>
        </p:nvSpPr>
        <p:spPr bwMode="auto">
          <a:xfrm>
            <a:off x="1047750" y="633413"/>
            <a:ext cx="4100513" cy="360362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fontAlgn="base">
              <a:lnSpc>
                <a:spcPts val="108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en-US" sz="900" cap="all">
              <a:solidFill>
                <a:srgbClr val="FFFFFF"/>
              </a:solidFill>
              <a:latin typeface="AU Passata" pitchFamily="34" charset="0"/>
            </a:endParaRPr>
          </a:p>
        </p:txBody>
      </p:sp>
      <p:grpSp>
        <p:nvGrpSpPr>
          <p:cNvPr id="16" name="grpAuthor" hidden="1"/>
          <p:cNvGrpSpPr>
            <a:grpSpLocks/>
          </p:cNvGrpSpPr>
          <p:nvPr userDrawn="1"/>
        </p:nvGrpSpPr>
        <p:grpSpPr bwMode="auto">
          <a:xfrm>
            <a:off x="4533900" y="6156325"/>
            <a:ext cx="4319588" cy="487363"/>
            <a:chOff x="4533900" y="6156000"/>
            <a:chExt cx="4319588" cy="487710"/>
          </a:xfrm>
        </p:grpSpPr>
        <p:sp>
          <p:nvSpPr>
            <p:cNvPr id="17" name="Line 49" hidden="1"/>
            <p:cNvSpPr>
              <a:spLocks noChangeShapeType="1"/>
            </p:cNvSpPr>
            <p:nvPr userDrawn="1"/>
          </p:nvSpPr>
          <p:spPr bwMode="auto">
            <a:xfrm>
              <a:off x="4533900" y="6156000"/>
              <a:ext cx="2698750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  <a:defRPr/>
              </a:pPr>
              <a:endParaRPr lang="da-DK" sz="3600">
                <a:solidFill>
                  <a:srgbClr val="000000"/>
                </a:solidFill>
                <a:latin typeface="AU Passata" pitchFamily="34" charset="0"/>
              </a:endParaRPr>
            </a:p>
          </p:txBody>
        </p:sp>
        <p:sp>
          <p:nvSpPr>
            <p:cNvPr id="18" name="Line 50" hidden="1"/>
            <p:cNvSpPr>
              <a:spLocks noChangeShapeType="1"/>
            </p:cNvSpPr>
            <p:nvPr userDrawn="1"/>
          </p:nvSpPr>
          <p:spPr bwMode="auto">
            <a:xfrm>
              <a:off x="7413625" y="6156000"/>
              <a:ext cx="1439863" cy="0"/>
            </a:xfrm>
            <a:prstGeom prst="line">
              <a:avLst/>
            </a:prstGeom>
            <a:noFill/>
            <a:ln w="31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lnSpc>
                  <a:spcPts val="36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  <a:defRPr/>
              </a:pPr>
              <a:endParaRPr lang="da-DK" sz="3600">
                <a:solidFill>
                  <a:srgbClr val="000000"/>
                </a:solidFill>
                <a:latin typeface="AU Passata" pitchFamily="34" charset="0"/>
              </a:endParaRPr>
            </a:p>
          </p:txBody>
        </p:sp>
        <p:sp>
          <p:nvSpPr>
            <p:cNvPr id="19" name="SD_FLD_" hidden="1"/>
            <p:cNvSpPr txBox="1">
              <a:spLocks noChangeArrowheads="1"/>
            </p:cNvSpPr>
            <p:nvPr userDrawn="1"/>
          </p:nvSpPr>
          <p:spPr bwMode="auto">
            <a:xfrm>
              <a:off x="4533900" y="6322807"/>
              <a:ext cx="2698750" cy="144565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  <a:defRPr/>
              </a:pPr>
              <a:r>
                <a:rPr lang="da-DK" sz="1100" cap="all">
                  <a:solidFill>
                    <a:srgbClr val="FFFFFF"/>
                  </a:solidFill>
                  <a:latin typeface="AU Passata" pitchFamily="34" charset="0"/>
                </a:rPr>
                <a:t>Titel på præsentation</a:t>
              </a:r>
              <a:endParaRPr lang="en-US" sz="1100" cap="all" dirty="0">
                <a:solidFill>
                  <a:srgbClr val="FFFFFF"/>
                </a:solidFill>
                <a:latin typeface="AU Passata" pitchFamily="34" charset="0"/>
              </a:endParaRPr>
            </a:p>
          </p:txBody>
        </p:sp>
        <p:sp>
          <p:nvSpPr>
            <p:cNvPr id="20" name="SD_USR_Name05" hidden="1"/>
            <p:cNvSpPr txBox="1">
              <a:spLocks noChangeArrowheads="1"/>
            </p:cNvSpPr>
            <p:nvPr userDrawn="1"/>
          </p:nvSpPr>
          <p:spPr bwMode="auto">
            <a:xfrm>
              <a:off x="4535488" y="6499144"/>
              <a:ext cx="2698750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  <a:defRPr/>
              </a:pPr>
              <a:r>
                <a:rPr lang="en-US" sz="1100" cap="all">
                  <a:solidFill>
                    <a:srgbClr val="FFFFFF"/>
                  </a:solidFill>
                  <a:latin typeface="AU Passata" pitchFamily="34" charset="0"/>
                </a:rPr>
                <a:t>Navn Navnesen</a:t>
              </a:r>
              <a:endParaRPr lang="en-US" sz="1100" cap="all" dirty="0">
                <a:solidFill>
                  <a:srgbClr val="FFFFFF"/>
                </a:solidFill>
                <a:latin typeface="AU Passata" pitchFamily="34" charset="0"/>
              </a:endParaRPr>
            </a:p>
          </p:txBody>
        </p:sp>
        <p:sp>
          <p:nvSpPr>
            <p:cNvPr id="21" name="SD_FLD_Date" hidden="1"/>
            <p:cNvSpPr txBox="1">
              <a:spLocks noChangeArrowheads="1"/>
            </p:cNvSpPr>
            <p:nvPr userDrawn="1"/>
          </p:nvSpPr>
          <p:spPr bwMode="auto">
            <a:xfrm>
              <a:off x="7413625" y="6324395"/>
              <a:ext cx="1439863" cy="144566"/>
            </a:xfrm>
            <a:prstGeom prst="rect">
              <a:avLst/>
            </a:prstGeom>
            <a:noFill/>
            <a:ln w="1778" algn="ctr">
              <a:noFill/>
              <a:miter lim="800000"/>
              <a:headEnd/>
              <a:tailEnd/>
            </a:ln>
            <a:effectLst/>
          </p:spPr>
          <p:txBody>
            <a:bodyPr lIns="0" tIns="0" rIns="0" bIns="0" anchor="b"/>
            <a:lstStyle/>
            <a:p>
              <a:pPr algn="r" fontAlgn="base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  <a:buFont typeface="AU Passata" pitchFamily="34" charset="0"/>
                <a:buNone/>
                <a:defRPr/>
              </a:pPr>
              <a:r>
                <a:rPr lang="da-DK" sz="1100" cap="all">
                  <a:solidFill>
                    <a:srgbClr val="FFFFFF"/>
                  </a:solidFill>
                  <a:latin typeface="AU Passata" pitchFamily="34" charset="0"/>
                </a:rPr>
                <a:t>1. september 2011</a:t>
              </a:r>
              <a:endParaRPr lang="da-DK" sz="1100" cap="all" dirty="0">
                <a:solidFill>
                  <a:srgbClr val="FFFFFF"/>
                </a:solidFill>
                <a:latin typeface="AU Passata" pitchFamily="34" charset="0"/>
              </a:endParaRPr>
            </a:p>
          </p:txBody>
        </p:sp>
      </p:grpSp>
      <p:sp>
        <p:nvSpPr>
          <p:cNvPr id="34819" name="SD_FLD_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87338" y="1776679"/>
            <a:ext cx="8564562" cy="510909"/>
          </a:xfrm>
        </p:spPr>
        <p:txBody>
          <a:bodyPr>
            <a:spAutoFit/>
          </a:bodyPr>
          <a:lstStyle>
            <a:lvl1pPr>
              <a:defRPr baseline="0" smtClean="0">
                <a:solidFill>
                  <a:schemeClr val="accent4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88640"/>
            <a:ext cx="1252620" cy="1391406"/>
          </a:xfrm>
          <a:prstGeom prst="rect">
            <a:avLst/>
          </a:prstGeom>
        </p:spPr>
      </p:pic>
      <p:sp>
        <p:nvSpPr>
          <p:cNvPr id="25" name="SD_FLD_"/>
          <p:cNvSpPr txBox="1">
            <a:spLocks noChangeArrowheads="1"/>
          </p:cNvSpPr>
          <p:nvPr userDrawn="1"/>
        </p:nvSpPr>
        <p:spPr bwMode="auto">
          <a:xfrm>
            <a:off x="4532312" y="499343"/>
            <a:ext cx="2698750" cy="49443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rgbClr val="7030A0"/>
                </a:solidFill>
                <a:latin typeface="AU Passata" pitchFamily="34" charset="0"/>
              </a:rPr>
              <a:t>EUREDOCS 2014</a:t>
            </a:r>
          </a:p>
        </p:txBody>
      </p:sp>
      <p:sp>
        <p:nvSpPr>
          <p:cNvPr id="26" name="SD_FLD_SD_FLD_Date"/>
          <p:cNvSpPr txBox="1">
            <a:spLocks noChangeArrowheads="1"/>
          </p:cNvSpPr>
          <p:nvPr userDrawn="1"/>
        </p:nvSpPr>
        <p:spPr bwMode="auto">
          <a:xfrm>
            <a:off x="7412037" y="500931"/>
            <a:ext cx="1439863" cy="49284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rgbClr val="7030A0"/>
                </a:solidFill>
                <a:latin typeface="AU Passata" pitchFamily="34" charset="0"/>
              </a:rPr>
              <a:t>24 May 2014</a:t>
            </a:r>
            <a:endParaRPr lang="da-DK" sz="1100" cap="all" dirty="0">
              <a:solidFill>
                <a:srgbClr val="7030A0"/>
              </a:solidFill>
              <a:latin typeface="AU Passata" pitchFamily="34" charset="0"/>
            </a:endParaRPr>
          </a:p>
        </p:txBody>
      </p:sp>
      <p:pic>
        <p:nvPicPr>
          <p:cNvPr id="34" name="Billede 3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9" y="5883414"/>
            <a:ext cx="746636" cy="724250"/>
          </a:xfrm>
          <a:prstGeom prst="rect">
            <a:avLst/>
          </a:prstGeom>
        </p:spPr>
      </p:pic>
      <p:pic>
        <p:nvPicPr>
          <p:cNvPr id="22" name="Billed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82" y="5890885"/>
            <a:ext cx="1067310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93688" y="2418380"/>
            <a:ext cx="1403350" cy="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3688" y="1772816"/>
            <a:ext cx="8564562" cy="510909"/>
          </a:xfrm>
        </p:spPr>
        <p:txBody>
          <a:bodyPr>
            <a:spAutoFit/>
          </a:bodyPr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2815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48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3"/>
          <p:cNvSpPr>
            <a:spLocks noChangeShapeType="1"/>
          </p:cNvSpPr>
          <p:nvPr userDrawn="1"/>
        </p:nvSpPr>
        <p:spPr bwMode="auto">
          <a:xfrm>
            <a:off x="287338" y="2216175"/>
            <a:ext cx="1403350" cy="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28800"/>
            <a:ext cx="8564562" cy="510909"/>
          </a:xfrm>
        </p:spPr>
        <p:txBody>
          <a:bodyPr>
            <a:spAutoFit/>
          </a:bodyPr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420938"/>
            <a:ext cx="4205287" cy="349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420938"/>
            <a:ext cx="4206875" cy="3490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6798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2420888"/>
            <a:ext cx="1403350" cy="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0909"/>
          </a:xfrm>
        </p:spPr>
        <p:txBody>
          <a:bodyPr>
            <a:spAutoFit/>
          </a:bodyPr>
          <a:lstStyle>
            <a:lvl1pPr>
              <a:defRPr cap="none" baseline="0">
                <a:solidFill>
                  <a:srgbClr val="7030A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496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Headline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3"/>
          <p:cNvSpPr>
            <a:spLocks noChangeShapeType="1"/>
          </p:cNvSpPr>
          <p:nvPr userDrawn="1"/>
        </p:nvSpPr>
        <p:spPr bwMode="auto">
          <a:xfrm>
            <a:off x="287338" y="2420888"/>
            <a:ext cx="1403350" cy="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772816"/>
            <a:ext cx="8564562" cy="510909"/>
          </a:xfrm>
        </p:spPr>
        <p:txBody>
          <a:bodyPr>
            <a:spAutoFit/>
          </a:bodyPr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3248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870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924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3"/>
          <p:cNvSpPr>
            <a:spLocks noChangeShapeType="1"/>
          </p:cNvSpPr>
          <p:nvPr userDrawn="1"/>
        </p:nvSpPr>
        <p:spPr bwMode="auto">
          <a:xfrm>
            <a:off x="287338" y="2418380"/>
            <a:ext cx="1403350" cy="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772816"/>
            <a:ext cx="8564562" cy="510909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38" y="2636911"/>
            <a:ext cx="8568000" cy="3284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072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_Headline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3"/>
          <p:cNvSpPr>
            <a:spLocks noChangeShapeType="1"/>
          </p:cNvSpPr>
          <p:nvPr userDrawn="1"/>
        </p:nvSpPr>
        <p:spPr bwMode="auto">
          <a:xfrm>
            <a:off x="287338" y="2278063"/>
            <a:ext cx="1403350" cy="0"/>
          </a:xfrm>
          <a:prstGeom prst="line">
            <a:avLst/>
          </a:prstGeom>
          <a:noFill/>
          <a:ln w="31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338" y="1628800"/>
            <a:ext cx="8564562" cy="510909"/>
          </a:xfrm>
        </p:spPr>
        <p:txBody>
          <a:bodyPr>
            <a:spAutoFit/>
          </a:bodyPr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338" y="2395003"/>
            <a:ext cx="4205287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2395003"/>
            <a:ext cx="4206875" cy="352637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349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D_FLD_"/>
          <p:cNvSpPr>
            <a:spLocks noGrp="1" noChangeArrowheads="1"/>
          </p:cNvSpPr>
          <p:nvPr>
            <p:ph type="title"/>
          </p:nvPr>
        </p:nvSpPr>
        <p:spPr bwMode="auto">
          <a:xfrm>
            <a:off x="273963" y="1988839"/>
            <a:ext cx="8564562" cy="6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Titel på præsentation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2852936"/>
            <a:ext cx="856773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</a:p>
        </p:txBody>
      </p:sp>
      <p:sp>
        <p:nvSpPr>
          <p:cNvPr id="13" name="Line 49"/>
          <p:cNvSpPr>
            <a:spLocks noChangeShapeType="1"/>
          </p:cNvSpPr>
          <p:nvPr/>
        </p:nvSpPr>
        <p:spPr bwMode="auto">
          <a:xfrm>
            <a:off x="4532312" y="1412776"/>
            <a:ext cx="2698750" cy="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14" name="Line 50"/>
          <p:cNvSpPr>
            <a:spLocks noChangeShapeType="1"/>
          </p:cNvSpPr>
          <p:nvPr/>
        </p:nvSpPr>
        <p:spPr bwMode="auto">
          <a:xfrm>
            <a:off x="7412037" y="1412776"/>
            <a:ext cx="1439863" cy="0"/>
          </a:xfrm>
          <a:prstGeom prst="line">
            <a:avLst/>
          </a:prstGeom>
          <a:noFill/>
          <a:ln w="31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endParaRPr lang="da-DK" sz="3600">
              <a:solidFill>
                <a:srgbClr val="000000"/>
              </a:solidFill>
              <a:latin typeface="AU Passata" pitchFamily="34" charset="0"/>
            </a:endParaRPr>
          </a:p>
        </p:txBody>
      </p:sp>
      <p:sp>
        <p:nvSpPr>
          <p:cNvPr id="20" name="SD_FLD_"/>
          <p:cNvSpPr txBox="1">
            <a:spLocks noChangeArrowheads="1"/>
          </p:cNvSpPr>
          <p:nvPr/>
        </p:nvSpPr>
        <p:spPr bwMode="auto">
          <a:xfrm>
            <a:off x="4532312" y="499343"/>
            <a:ext cx="2698750" cy="494431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rgbClr val="7030A0"/>
                </a:solidFill>
                <a:latin typeface="AU Passata" pitchFamily="34" charset="0"/>
              </a:rPr>
              <a:t>Miguel Lim </a:t>
            </a:r>
          </a:p>
          <a:p>
            <a:pPr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>
                <a:solidFill>
                  <a:srgbClr val="7030A0"/>
                </a:solidFill>
                <a:latin typeface="AU Passata" pitchFamily="34" charset="0"/>
              </a:rPr>
              <a:t>Aarhus University</a:t>
            </a:r>
          </a:p>
        </p:txBody>
      </p:sp>
      <p:sp>
        <p:nvSpPr>
          <p:cNvPr id="22" name="SD_FLD_SD_FLD_Date"/>
          <p:cNvSpPr txBox="1">
            <a:spLocks noChangeArrowheads="1"/>
          </p:cNvSpPr>
          <p:nvPr/>
        </p:nvSpPr>
        <p:spPr bwMode="auto">
          <a:xfrm>
            <a:off x="7452617" y="500931"/>
            <a:ext cx="1439863" cy="492843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  <p:txBody>
          <a:bodyPr lIns="0" tIns="0" rIns="0" bIns="0" anchor="t" anchorCtr="0"/>
          <a:lstStyle/>
          <a:p>
            <a:pPr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 smtClean="0">
                <a:solidFill>
                  <a:srgbClr val="7030A0"/>
                </a:solidFill>
                <a:latin typeface="AU Passata" pitchFamily="34" charset="0"/>
              </a:rPr>
              <a:t>Universities</a:t>
            </a:r>
            <a:r>
              <a:rPr lang="en-US" sz="1100" cap="all" baseline="0" dirty="0" smtClean="0">
                <a:solidFill>
                  <a:srgbClr val="7030A0"/>
                </a:solidFill>
                <a:latin typeface="AU Passata" pitchFamily="34" charset="0"/>
              </a:rPr>
              <a:t> in the Knowledge Economy</a:t>
            </a:r>
            <a:endParaRPr lang="en-US" sz="1100" cap="all" dirty="0" smtClean="0">
              <a:solidFill>
                <a:srgbClr val="7030A0"/>
              </a:solidFill>
              <a:latin typeface="AU Passata" pitchFamily="34" charset="0"/>
            </a:endParaRPr>
          </a:p>
          <a:p>
            <a:pPr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 smtClean="0">
                <a:solidFill>
                  <a:srgbClr val="7030A0"/>
                </a:solidFill>
                <a:latin typeface="AU Passata" pitchFamily="34" charset="0"/>
              </a:rPr>
              <a:t>University of Auckland</a:t>
            </a:r>
            <a:endParaRPr lang="en-US" sz="1100" cap="all" dirty="0">
              <a:solidFill>
                <a:srgbClr val="7030A0"/>
              </a:solidFill>
              <a:latin typeface="AU Passata" pitchFamily="34" charset="0"/>
            </a:endParaRPr>
          </a:p>
          <a:p>
            <a:pPr algn="r" fontAlgn="base">
              <a:lnSpc>
                <a:spcPts val="12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None/>
              <a:defRPr/>
            </a:pPr>
            <a:r>
              <a:rPr lang="en-US" sz="1100" cap="all" dirty="0" smtClean="0">
                <a:solidFill>
                  <a:srgbClr val="7030A0"/>
                </a:solidFill>
                <a:latin typeface="AU Passata" pitchFamily="34" charset="0"/>
              </a:rPr>
              <a:t>10 February 2015</a:t>
            </a:r>
            <a:endParaRPr lang="da-DK" sz="1100" cap="all" dirty="0">
              <a:solidFill>
                <a:srgbClr val="7030A0"/>
              </a:solidFill>
              <a:latin typeface="AU Passata" pitchFamily="34" charset="0"/>
            </a:endParaRPr>
          </a:p>
        </p:txBody>
      </p:sp>
      <p:pic>
        <p:nvPicPr>
          <p:cNvPr id="15" name="Billed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188640"/>
            <a:ext cx="1252620" cy="1391406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469" y="5883414"/>
            <a:ext cx="746636" cy="724250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82" y="5890885"/>
            <a:ext cx="1067310" cy="723600"/>
          </a:xfrm>
          <a:prstGeom prst="rect">
            <a:avLst/>
          </a:prstGeom>
        </p:spPr>
      </p:pic>
      <p:pic>
        <p:nvPicPr>
          <p:cNvPr id="11" name="Picture 10" descr="Unike_Logo_final_RGB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524719" cy="1580045"/>
          </a:xfrm>
          <a:prstGeom prst="rect">
            <a:avLst/>
          </a:prstGeom>
        </p:spPr>
      </p:pic>
      <p:pic>
        <p:nvPicPr>
          <p:cNvPr id="16" name="Picture 15" descr="fp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524" y="5883414"/>
            <a:ext cx="787748" cy="764704"/>
          </a:xfrm>
          <a:prstGeom prst="rect">
            <a:avLst/>
          </a:prstGeom>
        </p:spPr>
      </p:pic>
      <p:pic>
        <p:nvPicPr>
          <p:cNvPr id="17" name="Picture 16" descr="aarhusdolfins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8081"/>
            <a:ext cx="1368152" cy="137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27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 cap="all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2pPr>
      <a:lvl3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3pPr>
      <a:lvl4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4pPr>
      <a:lvl5pPr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AU Passata" pitchFamily="34" charset="0"/>
        </a:defRPr>
      </a:lvl9pPr>
    </p:titleStyle>
    <p:bodyStyle>
      <a:lvl1pPr marL="174625" indent="-174625" algn="l" rtl="0" eaLnBrk="1" fontAlgn="base" hangingPunct="1">
        <a:lnSpc>
          <a:spcPct val="92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800">
          <a:solidFill>
            <a:schemeClr val="accent4"/>
          </a:solidFill>
          <a:latin typeface="+mn-lt"/>
          <a:ea typeface="+mn-ea"/>
          <a:cs typeface="+mn-cs"/>
        </a:defRPr>
      </a:lvl1pPr>
      <a:lvl2pPr marL="174625" indent="-174625" algn="l" rtl="0" eaLnBrk="1" fontAlgn="base" hangingPunct="1">
        <a:lnSpc>
          <a:spcPct val="94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400">
          <a:solidFill>
            <a:schemeClr val="accent4"/>
          </a:solidFill>
          <a:latin typeface="+mn-lt"/>
        </a:defRPr>
      </a:lvl2pPr>
      <a:lvl3pPr marL="174625" indent="-174625" algn="l" rtl="0" eaLnBrk="1" fontAlgn="base" hangingPunct="1">
        <a:lnSpc>
          <a:spcPct val="97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2000">
          <a:solidFill>
            <a:schemeClr val="accent4"/>
          </a:solidFill>
          <a:latin typeface="+mn-lt"/>
        </a:defRPr>
      </a:lvl3pPr>
      <a:lvl4pPr marL="174625" indent="-174625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accent4"/>
          </a:solidFill>
          <a:latin typeface="+mn-lt"/>
        </a:defRPr>
      </a:lvl4pPr>
      <a:lvl5pPr marL="174625" indent="-174625" algn="l" rtl="0" eaLnBrk="1" fontAlgn="base" hangingPunct="1">
        <a:lnSpc>
          <a:spcPct val="99000"/>
        </a:lnSpc>
        <a:spcBef>
          <a:spcPct val="0"/>
        </a:spcBef>
        <a:spcAft>
          <a:spcPct val="0"/>
        </a:spcAft>
        <a:buFont typeface="AU Passata" pitchFamily="34" charset="0"/>
        <a:buChar char="›"/>
        <a:defRPr sz="1600">
          <a:solidFill>
            <a:schemeClr val="accent4"/>
          </a:solidFill>
          <a:latin typeface="+mn-lt"/>
        </a:defRPr>
      </a:lvl5pPr>
      <a:lvl6pPr marL="13525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6pPr>
      <a:lvl7pPr marL="18097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7pPr>
      <a:lvl8pPr marL="22669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8pPr>
      <a:lvl9pPr marL="2724150" indent="-176213" algn="l" rtl="0" eaLnBrk="1" fontAlgn="base" hangingPunct="1">
        <a:lnSpc>
          <a:spcPct val="99000"/>
        </a:lnSpc>
        <a:spcBef>
          <a:spcPct val="20000"/>
        </a:spcBef>
        <a:spcAft>
          <a:spcPct val="0"/>
        </a:spcAft>
        <a:buFont typeface="AU Passata" pitchFamily="34" charset="0"/>
        <a:buChar char="›"/>
        <a:defRPr sz="1600">
          <a:solidFill>
            <a:schemeClr val="bg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87338" y="2708920"/>
            <a:ext cx="8567737" cy="2880320"/>
          </a:xfrm>
          <a:prstGeom prst="rect">
            <a:avLst/>
          </a:prstGeom>
        </p:spPr>
        <p:txBody>
          <a:bodyPr/>
          <a:lstStyle>
            <a:lvl1pPr marL="174625" indent="-174625" algn="l" rtl="0" eaLnBrk="1" fontAlgn="base" hangingPunct="1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80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174625" indent="-174625" algn="l" rtl="0" eaLnBrk="1" fontAlgn="base" hangingPunct="1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400">
                <a:solidFill>
                  <a:srgbClr val="7030A0"/>
                </a:solidFill>
                <a:latin typeface="+mn-lt"/>
              </a:defRPr>
            </a:lvl2pPr>
            <a:lvl3pPr marL="174625" indent="-174625" algn="l" rtl="0" eaLnBrk="1" fontAlgn="base" hangingPunct="1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2000">
                <a:solidFill>
                  <a:srgbClr val="7030A0"/>
                </a:solidFill>
                <a:latin typeface="+mn-lt"/>
              </a:defRPr>
            </a:lvl3pPr>
            <a:lvl4pPr marL="174625" indent="-174625" algn="l" rtl="0" eaLnBrk="1" fontAlgn="base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rgbClr val="7030A0"/>
                </a:solidFill>
                <a:latin typeface="+mn-lt"/>
              </a:defRPr>
            </a:lvl4pPr>
            <a:lvl5pPr marL="174625" indent="-174625" algn="l" rtl="0" eaLnBrk="1" fontAlgn="base" hangingPunct="1">
              <a:lnSpc>
                <a:spcPct val="99000"/>
              </a:lnSpc>
              <a:spcBef>
                <a:spcPct val="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rgbClr val="7030A0"/>
                </a:solidFill>
                <a:latin typeface="+mn-lt"/>
              </a:defRPr>
            </a:lvl5pPr>
            <a:lvl6pPr marL="13525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6pPr>
            <a:lvl7pPr marL="18097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7pPr>
            <a:lvl8pPr marL="22669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8pPr>
            <a:lvl9pPr marL="2724150" indent="-176213" algn="l" rtl="0" eaLnBrk="1" fontAlgn="base" hangingPunct="1">
              <a:lnSpc>
                <a:spcPct val="99000"/>
              </a:lnSpc>
              <a:spcBef>
                <a:spcPct val="20000"/>
              </a:spcBef>
              <a:spcAft>
                <a:spcPct val="0"/>
              </a:spcAft>
              <a:buFont typeface="AU Passata" pitchFamily="34" charset="0"/>
              <a:buChar char="›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Font typeface="AU Passata" pitchFamily="34" charset="0"/>
              <a:buNone/>
            </a:pPr>
            <a:r>
              <a:rPr lang="da-DK" sz="3600" b="1" u="sng" cap="small" dirty="0" smtClean="0"/>
              <a:t>Rankers </a:t>
            </a:r>
            <a:r>
              <a:rPr lang="da-DK" sz="3600" b="1" u="sng" cap="small" dirty="0" err="1" smtClean="0"/>
              <a:t>Looking</a:t>
            </a:r>
            <a:r>
              <a:rPr lang="da-DK" sz="3600" b="1" u="sng" cap="small" dirty="0" smtClean="0"/>
              <a:t> in: </a:t>
            </a:r>
            <a:r>
              <a:rPr lang="da-DK" sz="3600" b="1" u="sng" cap="small" dirty="0" err="1" smtClean="0"/>
              <a:t>What</a:t>
            </a:r>
            <a:r>
              <a:rPr lang="da-DK" sz="3600" b="1" u="sng" cap="small" dirty="0" smtClean="0"/>
              <a:t> do Global </a:t>
            </a:r>
            <a:r>
              <a:rPr lang="da-DK" sz="3600" b="1" u="sng" cap="small" dirty="0" err="1" smtClean="0"/>
              <a:t>University</a:t>
            </a:r>
            <a:r>
              <a:rPr lang="da-DK" sz="3600" b="1" u="sng" cap="small" dirty="0" smtClean="0"/>
              <a:t> </a:t>
            </a:r>
            <a:r>
              <a:rPr lang="da-DK" sz="3600" b="1" u="sng" cap="small" dirty="0" err="1" smtClean="0"/>
              <a:t>Rakers</a:t>
            </a:r>
            <a:r>
              <a:rPr lang="da-DK" sz="3600" b="1" u="sng" cap="small" dirty="0" smtClean="0"/>
              <a:t> do?</a:t>
            </a:r>
            <a:endParaRPr lang="da-DK" sz="3600" b="1" u="sng" cap="small" dirty="0"/>
          </a:p>
          <a:p>
            <a:pPr marL="0" indent="0">
              <a:buFont typeface="AU Passata" pitchFamily="34" charset="0"/>
              <a:buNone/>
            </a:pPr>
            <a:endParaRPr lang="nb-NO" dirty="0"/>
          </a:p>
          <a:p>
            <a:pPr marL="0" indent="0">
              <a:buFont typeface="AU Passata" pitchFamily="34" charset="0"/>
              <a:buNone/>
            </a:pPr>
            <a:r>
              <a:rPr lang="nb-NO" dirty="0" smtClean="0"/>
              <a:t>Miguel Lim</a:t>
            </a:r>
          </a:p>
          <a:p>
            <a:pPr marL="0" indent="0">
              <a:buFont typeface="AU Passata" pitchFamily="34" charset="0"/>
              <a:buNone/>
            </a:pPr>
            <a:r>
              <a:rPr lang="nb-NO" dirty="0" smtClean="0"/>
              <a:t>mili@au.edu.dk</a:t>
            </a:r>
          </a:p>
          <a:p>
            <a:pPr marL="0" indent="0">
              <a:buFont typeface="AU Passata" pitchFamily="34" charset="0"/>
              <a:buNone/>
            </a:pPr>
            <a:r>
              <a:rPr lang="nb-NO" dirty="0" smtClean="0"/>
              <a:t>Aarhus University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77154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smtClean="0"/>
              <a:t>Case: THE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err="1" smtClean="0"/>
              <a:t>Originally</a:t>
            </a:r>
            <a:r>
              <a:rPr lang="da-DK" sz="2400" dirty="0" smtClean="0"/>
              <a:t> THE-QS</a:t>
            </a:r>
          </a:p>
          <a:p>
            <a:pPr lvl="1"/>
            <a:r>
              <a:rPr lang="da-DK" sz="2000" dirty="0" smtClean="0"/>
              <a:t>Commercial </a:t>
            </a:r>
            <a:r>
              <a:rPr lang="da-DK" sz="2000" dirty="0" err="1" smtClean="0"/>
              <a:t>enterprise</a:t>
            </a:r>
            <a:r>
              <a:rPr lang="da-DK" sz="2000" dirty="0" smtClean="0"/>
              <a:t>; QS data </a:t>
            </a:r>
            <a:r>
              <a:rPr lang="da-DK" sz="2000" dirty="0" err="1" smtClean="0"/>
              <a:t>analysis</a:t>
            </a:r>
            <a:r>
              <a:rPr lang="da-DK" sz="2000" dirty="0" smtClean="0"/>
              <a:t>, THE media </a:t>
            </a:r>
            <a:r>
              <a:rPr lang="da-DK" sz="2000" dirty="0" err="1" smtClean="0"/>
              <a:t>outlet</a:t>
            </a:r>
            <a:endParaRPr lang="da-DK" sz="2000" dirty="0" smtClean="0"/>
          </a:p>
          <a:p>
            <a:pPr lvl="1"/>
            <a:r>
              <a:rPr lang="da-DK" sz="2000" dirty="0" smtClean="0"/>
              <a:t>First </a:t>
            </a:r>
            <a:r>
              <a:rPr lang="da-DK" sz="2000" dirty="0" err="1" smtClean="0"/>
              <a:t>published</a:t>
            </a:r>
            <a:r>
              <a:rPr lang="da-DK" sz="2000" dirty="0" smtClean="0"/>
              <a:t> in 2004</a:t>
            </a:r>
          </a:p>
          <a:p>
            <a:pPr lvl="1"/>
            <a:r>
              <a:rPr lang="da-DK" sz="2000" dirty="0" smtClean="0"/>
              <a:t>‘</a:t>
            </a:r>
            <a:r>
              <a:rPr lang="da-DK" sz="2000" dirty="0" err="1" smtClean="0"/>
              <a:t>Divorce</a:t>
            </a:r>
            <a:r>
              <a:rPr lang="da-DK" sz="2000" dirty="0" smtClean="0"/>
              <a:t>’ from QS in 2009 </a:t>
            </a:r>
          </a:p>
          <a:p>
            <a:pPr lvl="1"/>
            <a:r>
              <a:rPr lang="da-DK" sz="2000" dirty="0" smtClean="0"/>
              <a:t>First THE </a:t>
            </a:r>
            <a:r>
              <a:rPr lang="da-DK" sz="2000" dirty="0" err="1" smtClean="0"/>
              <a:t>rankings</a:t>
            </a:r>
            <a:r>
              <a:rPr lang="da-DK" sz="2000" dirty="0" smtClean="0"/>
              <a:t> in 2010</a:t>
            </a:r>
          </a:p>
          <a:p>
            <a:pPr marL="0" lvl="1" indent="0">
              <a:buNone/>
            </a:pPr>
            <a:endParaRPr lang="da-DK" sz="2000" dirty="0" smtClean="0"/>
          </a:p>
          <a:p>
            <a:pPr lvl="1"/>
            <a:r>
              <a:rPr lang="da-DK" sz="2000" dirty="0" smtClean="0"/>
              <a:t>Phil Baty: </a:t>
            </a:r>
            <a:r>
              <a:rPr lang="da-DK" sz="2000" dirty="0" err="1" smtClean="0"/>
              <a:t>investigative</a:t>
            </a:r>
            <a:r>
              <a:rPr lang="da-DK" sz="2000" dirty="0" smtClean="0"/>
              <a:t> </a:t>
            </a:r>
            <a:r>
              <a:rPr lang="da-DK" sz="2000" dirty="0" err="1" smtClean="0"/>
              <a:t>journalism</a:t>
            </a:r>
            <a:r>
              <a:rPr lang="da-DK" sz="2000" dirty="0" smtClean="0"/>
              <a:t> </a:t>
            </a:r>
            <a:r>
              <a:rPr lang="da-DK" sz="2000" dirty="0" err="1" smtClean="0"/>
              <a:t>background</a:t>
            </a:r>
            <a:endParaRPr lang="da-DK" sz="2000" dirty="0" smtClean="0"/>
          </a:p>
          <a:p>
            <a:pPr marL="0" lvl="1" indent="0">
              <a:buNone/>
            </a:pPr>
            <a:endParaRPr lang="da-DK" sz="2000" dirty="0"/>
          </a:p>
          <a:p>
            <a:pPr lvl="1"/>
            <a:r>
              <a:rPr lang="da-DK" sz="2000" dirty="0" err="1" smtClean="0"/>
              <a:t>Targeted</a:t>
            </a:r>
            <a:r>
              <a:rPr lang="da-DK" sz="2000" dirty="0" smtClean="0"/>
              <a:t> </a:t>
            </a:r>
            <a:r>
              <a:rPr lang="da-DK" sz="2000" dirty="0" err="1" smtClean="0"/>
              <a:t>audience</a:t>
            </a:r>
            <a:r>
              <a:rPr lang="da-DK" sz="2000" dirty="0" smtClean="0"/>
              <a:t> of THE: ‘</a:t>
            </a:r>
            <a:r>
              <a:rPr lang="da-DK" sz="2000" dirty="0" err="1" smtClean="0"/>
              <a:t>sector</a:t>
            </a:r>
            <a:r>
              <a:rPr lang="da-DK" sz="2000" dirty="0" smtClean="0"/>
              <a:t>’ </a:t>
            </a:r>
            <a:r>
              <a:rPr lang="da-DK" sz="2000" dirty="0" err="1" smtClean="0"/>
              <a:t>leaders</a:t>
            </a:r>
            <a:r>
              <a:rPr lang="da-DK" sz="2000" dirty="0" smtClean="0"/>
              <a:t>, vice </a:t>
            </a:r>
            <a:r>
              <a:rPr lang="da-DK" sz="2000" dirty="0" err="1" smtClean="0"/>
              <a:t>chancellors</a:t>
            </a:r>
            <a:r>
              <a:rPr lang="da-DK" sz="2000" dirty="0" smtClean="0"/>
              <a:t>, policy </a:t>
            </a:r>
            <a:r>
              <a:rPr lang="da-DK" sz="2000" dirty="0" err="1" smtClean="0"/>
              <a:t>makers</a:t>
            </a:r>
            <a:endParaRPr lang="da-DK" sz="2000" dirty="0" smtClean="0"/>
          </a:p>
          <a:p>
            <a:pPr lvl="1"/>
            <a:endParaRPr lang="da-DK" sz="2000" dirty="0" smtClean="0"/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0476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err="1" smtClean="0"/>
              <a:t>Critique</a:t>
            </a:r>
            <a:r>
              <a:rPr lang="da-DK" dirty="0" smtClean="0"/>
              <a:t>: THE, SJTU ARWU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Academic </a:t>
            </a:r>
            <a:r>
              <a:rPr lang="da-DK" sz="2400" dirty="0" err="1" smtClean="0"/>
              <a:t>Critique</a:t>
            </a:r>
            <a:r>
              <a:rPr lang="da-DK" sz="2400" dirty="0" smtClean="0"/>
              <a:t> of </a:t>
            </a:r>
            <a:r>
              <a:rPr lang="da-DK" sz="2400" dirty="0" err="1" smtClean="0"/>
              <a:t>rankings</a:t>
            </a:r>
            <a:endParaRPr lang="da-DK" sz="2400" dirty="0" smtClean="0"/>
          </a:p>
          <a:p>
            <a:pPr lvl="1"/>
            <a:r>
              <a:rPr lang="da-DK" sz="2000" dirty="0" smtClean="0"/>
              <a:t>On </a:t>
            </a:r>
            <a:r>
              <a:rPr lang="da-DK" sz="2000" dirty="0" err="1" smtClean="0"/>
              <a:t>method</a:t>
            </a:r>
            <a:r>
              <a:rPr lang="da-DK" sz="2000" dirty="0" smtClean="0"/>
              <a:t> (van </a:t>
            </a:r>
            <a:r>
              <a:rPr lang="da-DK" sz="2000" dirty="0" err="1" smtClean="0"/>
              <a:t>Raan</a:t>
            </a:r>
            <a:r>
              <a:rPr lang="da-DK" sz="2000" dirty="0" smtClean="0"/>
              <a:t>, 2005) </a:t>
            </a:r>
          </a:p>
          <a:p>
            <a:pPr lvl="1"/>
            <a:r>
              <a:rPr lang="da-DK" sz="2000" dirty="0" smtClean="0"/>
              <a:t>On ‘</a:t>
            </a:r>
            <a:r>
              <a:rPr lang="da-DK" sz="2000" dirty="0" err="1" smtClean="0"/>
              <a:t>neoliberalism</a:t>
            </a:r>
            <a:r>
              <a:rPr lang="da-DK" sz="2000" dirty="0" smtClean="0"/>
              <a:t>’ (</a:t>
            </a:r>
            <a:r>
              <a:rPr lang="da-DK" sz="2000" dirty="0" err="1" smtClean="0"/>
              <a:t>Naidoo</a:t>
            </a:r>
            <a:r>
              <a:rPr lang="da-DK" sz="2000" dirty="0" smtClean="0"/>
              <a:t>, 2005)</a:t>
            </a:r>
          </a:p>
          <a:p>
            <a:pPr lvl="1"/>
            <a:r>
              <a:rPr lang="da-DK" sz="2000" dirty="0" err="1" smtClean="0"/>
              <a:t>Destructive</a:t>
            </a:r>
            <a:r>
              <a:rPr lang="da-DK" sz="2000" dirty="0" smtClean="0"/>
              <a:t> nature on </a:t>
            </a:r>
            <a:r>
              <a:rPr lang="da-DK" sz="2000" dirty="0" err="1" smtClean="0"/>
              <a:t>Higher</a:t>
            </a:r>
            <a:r>
              <a:rPr lang="da-DK" sz="2000" dirty="0" smtClean="0"/>
              <a:t> </a:t>
            </a:r>
            <a:r>
              <a:rPr lang="da-DK" sz="2000" dirty="0" err="1" smtClean="0"/>
              <a:t>Education’s</a:t>
            </a:r>
            <a:r>
              <a:rPr lang="da-DK" sz="2000" dirty="0" smtClean="0"/>
              <a:t> mission (Kehm, 2014)</a:t>
            </a:r>
          </a:p>
          <a:p>
            <a:pPr lvl="1"/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33884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err="1" smtClean="0"/>
              <a:t>Critique</a:t>
            </a:r>
            <a:r>
              <a:rPr lang="da-DK" dirty="0" smtClean="0"/>
              <a:t>: SJTU ARWU and THE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b="1" dirty="0" smtClean="0"/>
              <a:t>ARWU: </a:t>
            </a:r>
            <a:r>
              <a:rPr lang="da-DK" b="1" dirty="0" err="1" smtClean="0"/>
              <a:t>Political</a:t>
            </a:r>
            <a:r>
              <a:rPr lang="da-DK" b="1" dirty="0" smtClean="0"/>
              <a:t> </a:t>
            </a:r>
            <a:r>
              <a:rPr lang="da-DK" b="1" dirty="0"/>
              <a:t>‘</a:t>
            </a:r>
            <a:r>
              <a:rPr lang="da-DK" b="1" dirty="0" err="1"/>
              <a:t>Critique</a:t>
            </a:r>
            <a:r>
              <a:rPr lang="da-DK" b="1" dirty="0"/>
              <a:t>’</a:t>
            </a:r>
          </a:p>
          <a:p>
            <a:pPr lvl="1"/>
            <a:r>
              <a:rPr lang="da-DK" sz="2000" dirty="0" err="1"/>
              <a:t>Chinese</a:t>
            </a:r>
            <a:r>
              <a:rPr lang="da-DK" sz="2000" dirty="0"/>
              <a:t> </a:t>
            </a:r>
            <a:r>
              <a:rPr lang="da-DK" sz="2000" dirty="0" err="1"/>
              <a:t>Government</a:t>
            </a:r>
            <a:r>
              <a:rPr lang="da-DK" sz="2000" dirty="0"/>
              <a:t> pressure to </a:t>
            </a:r>
            <a:r>
              <a:rPr lang="da-DK" sz="2000" dirty="0" err="1"/>
              <a:t>shut</a:t>
            </a:r>
            <a:r>
              <a:rPr lang="da-DK" sz="2000" dirty="0"/>
              <a:t> </a:t>
            </a:r>
            <a:r>
              <a:rPr lang="da-DK" sz="2000" dirty="0" err="1"/>
              <a:t>down</a:t>
            </a:r>
            <a:r>
              <a:rPr lang="da-DK" sz="2000" dirty="0"/>
              <a:t> ARWU</a:t>
            </a:r>
          </a:p>
          <a:p>
            <a:pPr lvl="1"/>
            <a:r>
              <a:rPr lang="da-DK" sz="2000" dirty="0" err="1"/>
              <a:t>Dissatisfaction</a:t>
            </a:r>
            <a:r>
              <a:rPr lang="da-DK" sz="2000" dirty="0"/>
              <a:t> from </a:t>
            </a:r>
            <a:r>
              <a:rPr lang="da-DK" sz="2000" dirty="0" err="1"/>
              <a:t>other</a:t>
            </a:r>
            <a:r>
              <a:rPr lang="da-DK" sz="2000" dirty="0"/>
              <a:t> </a:t>
            </a:r>
            <a:r>
              <a:rPr lang="da-DK" sz="2000" dirty="0" err="1"/>
              <a:t>countries</a:t>
            </a:r>
            <a:r>
              <a:rPr lang="da-DK" sz="2000" dirty="0"/>
              <a:t>’ </a:t>
            </a:r>
            <a:r>
              <a:rPr lang="da-DK" sz="2000" dirty="0" err="1"/>
              <a:t>governments</a:t>
            </a:r>
            <a:r>
              <a:rPr lang="da-DK" sz="2000" dirty="0"/>
              <a:t> and ‘World Class’ </a:t>
            </a:r>
            <a:r>
              <a:rPr lang="da-DK" sz="2000" dirty="0" err="1"/>
              <a:t>universities</a:t>
            </a:r>
            <a:r>
              <a:rPr lang="da-DK" sz="2000" dirty="0"/>
              <a:t> in </a:t>
            </a:r>
            <a:r>
              <a:rPr lang="da-DK" sz="2000" dirty="0" err="1"/>
              <a:t>other</a:t>
            </a:r>
            <a:r>
              <a:rPr lang="da-DK" sz="2000" dirty="0"/>
              <a:t> </a:t>
            </a:r>
            <a:r>
              <a:rPr lang="da-DK" sz="2000" dirty="0" err="1"/>
              <a:t>countries</a:t>
            </a:r>
            <a:endParaRPr lang="da-DK" sz="2000" dirty="0"/>
          </a:p>
          <a:p>
            <a:pPr lvl="1"/>
            <a:endParaRPr lang="da-DK" sz="2000" dirty="0" smtClean="0"/>
          </a:p>
          <a:p>
            <a:pPr lvl="1"/>
            <a:r>
              <a:rPr lang="da-DK" b="1" dirty="0" smtClean="0"/>
              <a:t>THE: Academic </a:t>
            </a:r>
            <a:r>
              <a:rPr lang="da-DK" b="1" dirty="0" err="1" smtClean="0"/>
              <a:t>Community</a:t>
            </a:r>
            <a:r>
              <a:rPr lang="da-DK" b="1" dirty="0" smtClean="0"/>
              <a:t> </a:t>
            </a:r>
            <a:r>
              <a:rPr lang="da-DK" b="1" dirty="0"/>
              <a:t>‘</a:t>
            </a:r>
            <a:r>
              <a:rPr lang="da-DK" b="1" dirty="0" err="1"/>
              <a:t>Critique</a:t>
            </a:r>
            <a:r>
              <a:rPr lang="da-DK" b="1" dirty="0"/>
              <a:t>’</a:t>
            </a:r>
          </a:p>
          <a:p>
            <a:pPr lvl="1"/>
            <a:r>
              <a:rPr lang="da-DK" sz="2000" dirty="0" smtClean="0"/>
              <a:t>Academics and </a:t>
            </a:r>
            <a:r>
              <a:rPr lang="da-DK" sz="2000" dirty="0" err="1" smtClean="0"/>
              <a:t>University</a:t>
            </a:r>
            <a:r>
              <a:rPr lang="da-DK" sz="2000" dirty="0" smtClean="0"/>
              <a:t> managers </a:t>
            </a:r>
            <a:r>
              <a:rPr lang="da-DK" sz="2000" dirty="0" err="1" smtClean="0"/>
              <a:t>unhappy</a:t>
            </a:r>
            <a:r>
              <a:rPr lang="da-DK" sz="2000" dirty="0" smtClean="0"/>
              <a:t> with </a:t>
            </a:r>
            <a:r>
              <a:rPr lang="da-DK" sz="2000" dirty="0" err="1" smtClean="0"/>
              <a:t>rankings</a:t>
            </a:r>
            <a:endParaRPr lang="da-DK" sz="2000" dirty="0" smtClean="0"/>
          </a:p>
          <a:p>
            <a:pPr lvl="1"/>
            <a:r>
              <a:rPr lang="da-DK" sz="2000" dirty="0" err="1" smtClean="0"/>
              <a:t>e.g</a:t>
            </a:r>
            <a:r>
              <a:rPr lang="da-DK" sz="2000" dirty="0" smtClean="0"/>
              <a:t>. ‘</a:t>
            </a:r>
            <a:r>
              <a:rPr lang="da-DK" sz="2000" dirty="0" err="1" smtClean="0"/>
              <a:t>Younger</a:t>
            </a:r>
            <a:r>
              <a:rPr lang="da-DK" sz="2000" dirty="0" smtClean="0"/>
              <a:t>’ </a:t>
            </a:r>
            <a:r>
              <a:rPr lang="da-DK" sz="2000" dirty="0" err="1" smtClean="0"/>
              <a:t>Univeristies</a:t>
            </a:r>
            <a:r>
              <a:rPr lang="da-DK" sz="2000" dirty="0" smtClean="0"/>
              <a:t> </a:t>
            </a:r>
            <a:r>
              <a:rPr lang="da-DK" sz="2000" dirty="0" err="1" smtClean="0"/>
              <a:t>complaints</a:t>
            </a:r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28505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err="1" smtClean="0"/>
              <a:t>Response</a:t>
            </a:r>
            <a:r>
              <a:rPr lang="da-DK" dirty="0" smtClean="0"/>
              <a:t>: SJTU ARWU and THE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a-DK" b="1" dirty="0" smtClean="0"/>
              <a:t>ARWU: </a:t>
            </a:r>
            <a:r>
              <a:rPr lang="da-DK" b="1" dirty="0" err="1" smtClean="0"/>
              <a:t>Political</a:t>
            </a:r>
            <a:r>
              <a:rPr lang="da-DK" b="1" dirty="0" smtClean="0"/>
              <a:t> </a:t>
            </a:r>
            <a:r>
              <a:rPr lang="da-DK" b="1" dirty="0"/>
              <a:t>‘</a:t>
            </a:r>
            <a:r>
              <a:rPr lang="da-DK" b="1" dirty="0" err="1"/>
              <a:t>Critique</a:t>
            </a:r>
            <a:r>
              <a:rPr lang="da-DK" b="1" dirty="0"/>
              <a:t>’</a:t>
            </a:r>
          </a:p>
          <a:p>
            <a:r>
              <a:rPr lang="da-DK" sz="2000" dirty="0"/>
              <a:t>ARWU </a:t>
            </a:r>
            <a:r>
              <a:rPr lang="da-DK" sz="2000" dirty="0" err="1"/>
              <a:t>produced</a:t>
            </a:r>
            <a:r>
              <a:rPr lang="da-DK" sz="2000" dirty="0"/>
              <a:t> by the SJT </a:t>
            </a:r>
            <a:r>
              <a:rPr lang="da-DK" sz="2000" dirty="0" err="1"/>
              <a:t>Consultancy</a:t>
            </a:r>
            <a:r>
              <a:rPr lang="da-DK" sz="2000" dirty="0"/>
              <a:t> </a:t>
            </a:r>
            <a:r>
              <a:rPr lang="da-DK" sz="2000" dirty="0" err="1"/>
              <a:t>since</a:t>
            </a:r>
            <a:r>
              <a:rPr lang="da-DK" sz="2000" dirty="0"/>
              <a:t> 2009</a:t>
            </a:r>
          </a:p>
          <a:p>
            <a:r>
              <a:rPr lang="da-DK" sz="2000" dirty="0"/>
              <a:t>SJTU Team </a:t>
            </a:r>
            <a:r>
              <a:rPr lang="da-DK" sz="2000" dirty="0" err="1"/>
              <a:t>previously</a:t>
            </a:r>
            <a:r>
              <a:rPr lang="da-DK" sz="2000" dirty="0"/>
              <a:t> </a:t>
            </a:r>
            <a:r>
              <a:rPr lang="da-DK" sz="2000" dirty="0" err="1"/>
              <a:t>tried</a:t>
            </a:r>
            <a:r>
              <a:rPr lang="da-DK" sz="2000" dirty="0"/>
              <a:t> to set up an NGO (as </a:t>
            </a:r>
            <a:r>
              <a:rPr lang="da-DK" sz="2000" dirty="0" err="1"/>
              <a:t>early</a:t>
            </a:r>
            <a:r>
              <a:rPr lang="da-DK" sz="2000" dirty="0"/>
              <a:t> as 2004)</a:t>
            </a:r>
          </a:p>
          <a:p>
            <a:r>
              <a:rPr lang="da-DK" sz="2000" dirty="0"/>
              <a:t>Paradox: ‘business’ set-up </a:t>
            </a:r>
            <a:r>
              <a:rPr lang="da-DK" sz="2000" dirty="0" err="1"/>
              <a:t>protects</a:t>
            </a:r>
            <a:r>
              <a:rPr lang="da-DK" sz="2000" dirty="0"/>
              <a:t> </a:t>
            </a:r>
            <a:r>
              <a:rPr lang="da-DK" sz="2000" dirty="0" err="1"/>
              <a:t>academic</a:t>
            </a:r>
            <a:r>
              <a:rPr lang="da-DK" sz="2000" dirty="0"/>
              <a:t> </a:t>
            </a:r>
            <a:r>
              <a:rPr lang="da-DK" sz="2000" dirty="0" err="1"/>
              <a:t>expression</a:t>
            </a:r>
            <a:endParaRPr lang="da-DK" sz="2000" dirty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r>
              <a:rPr lang="da-DK" b="1" dirty="0" smtClean="0"/>
              <a:t>THE: Academic </a:t>
            </a:r>
            <a:r>
              <a:rPr lang="da-DK" b="1" dirty="0" err="1" smtClean="0"/>
              <a:t>Community</a:t>
            </a:r>
            <a:r>
              <a:rPr lang="da-DK" b="1" dirty="0" smtClean="0"/>
              <a:t> </a:t>
            </a:r>
            <a:r>
              <a:rPr lang="da-DK" b="1" dirty="0"/>
              <a:t>‘</a:t>
            </a:r>
            <a:r>
              <a:rPr lang="da-DK" b="1" dirty="0" err="1"/>
              <a:t>Critique</a:t>
            </a:r>
            <a:r>
              <a:rPr lang="da-DK" b="1" dirty="0"/>
              <a:t>’</a:t>
            </a:r>
          </a:p>
          <a:p>
            <a:pPr lvl="1"/>
            <a:r>
              <a:rPr lang="da-DK" sz="2000" dirty="0" err="1" smtClean="0"/>
              <a:t>Divorce</a:t>
            </a:r>
            <a:r>
              <a:rPr lang="da-DK" sz="2000" dirty="0" smtClean="0"/>
              <a:t> from QS, </a:t>
            </a:r>
            <a:r>
              <a:rPr lang="da-DK" sz="2000" dirty="0"/>
              <a:t>Creation of </a:t>
            </a:r>
            <a:r>
              <a:rPr lang="da-DK" sz="2000" dirty="0" err="1"/>
              <a:t>own</a:t>
            </a:r>
            <a:r>
              <a:rPr lang="da-DK" sz="2000" dirty="0"/>
              <a:t> </a:t>
            </a:r>
            <a:r>
              <a:rPr lang="da-DK" sz="2000" dirty="0" err="1"/>
              <a:t>rankings</a:t>
            </a:r>
            <a:endParaRPr lang="da-DK" sz="2000" dirty="0" smtClean="0"/>
          </a:p>
          <a:p>
            <a:pPr lvl="1"/>
            <a:r>
              <a:rPr lang="da-DK" sz="2000" dirty="0" smtClean="0"/>
              <a:t>Change of </a:t>
            </a:r>
            <a:r>
              <a:rPr lang="da-DK" sz="2000" dirty="0" err="1" smtClean="0"/>
              <a:t>methodology</a:t>
            </a:r>
            <a:r>
              <a:rPr lang="da-DK" sz="2000" dirty="0" smtClean="0"/>
              <a:t>, ‘</a:t>
            </a:r>
            <a:r>
              <a:rPr lang="da-DK" sz="2000" dirty="0" err="1" smtClean="0"/>
              <a:t>normalisation</a:t>
            </a:r>
            <a:r>
              <a:rPr lang="da-DK" sz="2000" dirty="0" smtClean="0"/>
              <a:t>’ of citation data</a:t>
            </a:r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marL="0" lvl="1" indent="0">
              <a:buNone/>
            </a:pPr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4192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err="1" smtClean="0"/>
              <a:t>Discussion</a:t>
            </a:r>
            <a:endParaRPr lang="da-DK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370403"/>
              </p:ext>
            </p:extLst>
          </p:nvPr>
        </p:nvGraphicFramePr>
        <p:xfrm>
          <a:off x="287338" y="2132856"/>
          <a:ext cx="8567736" cy="4577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55912"/>
                <a:gridCol w="2855912"/>
                <a:gridCol w="2855912"/>
              </a:tblGrid>
              <a:tr h="370840">
                <a:tc>
                  <a:txBody>
                    <a:bodyPr/>
                    <a:lstStyle/>
                    <a:p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SJTU</a:t>
                      </a:r>
                      <a:r>
                        <a:rPr lang="da-DK" sz="1600" baseline="0" dirty="0" smtClean="0"/>
                        <a:t> ARWU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THE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Organization</a:t>
                      </a:r>
                      <a:r>
                        <a:rPr lang="da-DK" sz="1600" baseline="0" dirty="0" smtClean="0"/>
                        <a:t> set up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Academic </a:t>
                      </a:r>
                      <a:r>
                        <a:rPr lang="da-DK" sz="1600" dirty="0" err="1" smtClean="0"/>
                        <a:t>department</a:t>
                      </a:r>
                      <a:endParaRPr lang="da-DK" sz="1600" dirty="0" smtClean="0"/>
                    </a:p>
                    <a:p>
                      <a:r>
                        <a:rPr lang="da-DK" sz="1600" dirty="0" err="1" smtClean="0"/>
                        <a:t>then</a:t>
                      </a:r>
                      <a:r>
                        <a:rPr lang="da-DK" sz="1600" dirty="0" smtClean="0"/>
                        <a:t> Consulting Group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Media</a:t>
                      </a:r>
                      <a:r>
                        <a:rPr lang="da-DK" sz="1600" baseline="0" dirty="0" smtClean="0"/>
                        <a:t> / </a:t>
                      </a:r>
                      <a:r>
                        <a:rPr lang="da-DK" sz="1600" baseline="0" dirty="0" err="1" smtClean="0"/>
                        <a:t>Newsletter</a:t>
                      </a:r>
                      <a:endParaRPr lang="da-DK" sz="1600" baseline="0" dirty="0" smtClean="0"/>
                    </a:p>
                    <a:p>
                      <a:r>
                        <a:rPr lang="da-DK" sz="1600" baseline="0" dirty="0" smtClean="0"/>
                        <a:t>(</a:t>
                      </a:r>
                      <a:r>
                        <a:rPr lang="da-DK" sz="1600" baseline="0" dirty="0" err="1" smtClean="0"/>
                        <a:t>Previous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p</a:t>
                      </a:r>
                      <a:r>
                        <a:rPr lang="da-DK" sz="1600" dirty="0" err="1" smtClean="0"/>
                        <a:t>artnership</a:t>
                      </a:r>
                      <a:r>
                        <a:rPr lang="da-DK" sz="1600" dirty="0" smtClean="0"/>
                        <a:t> with</a:t>
                      </a:r>
                      <a:r>
                        <a:rPr lang="da-DK" sz="1600" baseline="0" dirty="0" smtClean="0"/>
                        <a:t> Consulting </a:t>
                      </a:r>
                      <a:r>
                        <a:rPr lang="da-DK" sz="1600" baseline="0" dirty="0" err="1" smtClean="0"/>
                        <a:t>group</a:t>
                      </a:r>
                      <a:r>
                        <a:rPr lang="da-DK" sz="1600" baseline="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Principal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Actor</a:t>
                      </a:r>
                      <a:r>
                        <a:rPr lang="da-DK" sz="1600" baseline="0" dirty="0" smtClean="0"/>
                        <a:t>(s)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Nian</a:t>
                      </a:r>
                      <a:r>
                        <a:rPr lang="da-DK" sz="1600" dirty="0" smtClean="0"/>
                        <a:t> Cai Liu</a:t>
                      </a:r>
                    </a:p>
                    <a:p>
                      <a:r>
                        <a:rPr lang="da-DK" sz="1600" dirty="0" smtClean="0"/>
                        <a:t>Chemical Engineering 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Phil Baty</a:t>
                      </a:r>
                    </a:p>
                    <a:p>
                      <a:r>
                        <a:rPr lang="da-DK" sz="1600" dirty="0" err="1" smtClean="0"/>
                        <a:t>Investigative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Journalism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Audience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None </a:t>
                      </a:r>
                      <a:r>
                        <a:rPr lang="da-DK" sz="1600" dirty="0" err="1" smtClean="0"/>
                        <a:t>stated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Thought</a:t>
                      </a:r>
                      <a:r>
                        <a:rPr lang="da-DK" sz="1600" dirty="0" smtClean="0"/>
                        <a:t> </a:t>
                      </a:r>
                      <a:r>
                        <a:rPr lang="da-DK" sz="1600" dirty="0" err="1" smtClean="0"/>
                        <a:t>leaders</a:t>
                      </a:r>
                      <a:r>
                        <a:rPr lang="da-DK" sz="1600" dirty="0" smtClean="0"/>
                        <a:t> / Policy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Community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Metrics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‘</a:t>
                      </a:r>
                      <a:r>
                        <a:rPr lang="da-DK" sz="1600" dirty="0" err="1" smtClean="0"/>
                        <a:t>Objective</a:t>
                      </a:r>
                      <a:r>
                        <a:rPr lang="da-DK" sz="1600" dirty="0" smtClean="0"/>
                        <a:t>’;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only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third</a:t>
                      </a:r>
                      <a:r>
                        <a:rPr lang="da-DK" sz="1600" baseline="0" dirty="0" smtClean="0"/>
                        <a:t> party </a:t>
                      </a:r>
                      <a:r>
                        <a:rPr lang="da-DK" sz="1600" baseline="0" dirty="0" err="1" smtClean="0"/>
                        <a:t>generated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Survey</a:t>
                      </a:r>
                      <a:r>
                        <a:rPr lang="da-DK" sz="1600" dirty="0" smtClean="0"/>
                        <a:t> data and </a:t>
                      </a:r>
                      <a:r>
                        <a:rPr lang="da-DK" sz="1600" dirty="0" err="1" smtClean="0"/>
                        <a:t>other</a:t>
                      </a:r>
                      <a:r>
                        <a:rPr lang="da-DK" sz="1600" dirty="0" smtClean="0"/>
                        <a:t> </a:t>
                      </a:r>
                      <a:r>
                        <a:rPr lang="da-DK" sz="1600" dirty="0" err="1" smtClean="0"/>
                        <a:t>metrics</a:t>
                      </a:r>
                      <a:r>
                        <a:rPr lang="da-DK" sz="1600" dirty="0" smtClean="0"/>
                        <a:t> (13 </a:t>
                      </a:r>
                      <a:r>
                        <a:rPr lang="da-DK" sz="1600" dirty="0" err="1" smtClean="0"/>
                        <a:t>areas</a:t>
                      </a:r>
                      <a:r>
                        <a:rPr lang="da-DK" sz="1600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Interaction</a:t>
                      </a:r>
                      <a:r>
                        <a:rPr lang="da-DK" sz="1600" dirty="0" smtClean="0"/>
                        <a:t> with </a:t>
                      </a:r>
                      <a:r>
                        <a:rPr lang="da-DK" sz="1600" dirty="0" err="1" smtClean="0"/>
                        <a:t>universities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None; </a:t>
                      </a:r>
                      <a:r>
                        <a:rPr lang="da-DK" sz="1600" dirty="0" err="1" smtClean="0"/>
                        <a:t>organizes</a:t>
                      </a:r>
                      <a:r>
                        <a:rPr lang="da-DK" sz="1600" dirty="0" smtClean="0"/>
                        <a:t> </a:t>
                      </a:r>
                      <a:r>
                        <a:rPr lang="da-DK" sz="1600" dirty="0" err="1" smtClean="0"/>
                        <a:t>semi-annual</a:t>
                      </a:r>
                      <a:r>
                        <a:rPr lang="da-DK" sz="1600" dirty="0" smtClean="0"/>
                        <a:t> WCU </a:t>
                      </a:r>
                      <a:r>
                        <a:rPr lang="da-DK" sz="1600" dirty="0" err="1" smtClean="0"/>
                        <a:t>conference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Annual</a:t>
                      </a:r>
                      <a:r>
                        <a:rPr lang="da-DK" sz="1600" dirty="0" smtClean="0"/>
                        <a:t> reputation </a:t>
                      </a:r>
                      <a:r>
                        <a:rPr lang="da-DK" sz="1600" dirty="0" err="1" smtClean="0"/>
                        <a:t>survey</a:t>
                      </a:r>
                      <a:r>
                        <a:rPr lang="da-DK" sz="1600" dirty="0" smtClean="0"/>
                        <a:t>; </a:t>
                      </a:r>
                      <a:r>
                        <a:rPr lang="da-DK" sz="1600" dirty="0" err="1" smtClean="0"/>
                        <a:t>Various</a:t>
                      </a:r>
                      <a:r>
                        <a:rPr lang="da-DK" sz="1600" dirty="0" smtClean="0"/>
                        <a:t> and growing </a:t>
                      </a:r>
                      <a:r>
                        <a:rPr lang="da-DK" sz="1600" dirty="0" err="1" smtClean="0"/>
                        <a:t>number</a:t>
                      </a:r>
                      <a:r>
                        <a:rPr lang="da-DK" sz="1600" dirty="0" smtClean="0"/>
                        <a:t> of THE events; THE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awards</a:t>
                      </a:r>
                      <a:r>
                        <a:rPr lang="da-DK" sz="1600" baseline="0" dirty="0" smtClean="0"/>
                        <a:t> in UK</a:t>
                      </a:r>
                      <a:endParaRPr lang="da-DK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Data</a:t>
                      </a:r>
                      <a:r>
                        <a:rPr lang="da-DK" sz="1600" baseline="0" dirty="0" smtClean="0"/>
                        <a:t> partner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Thomson</a:t>
                      </a:r>
                      <a:r>
                        <a:rPr lang="da-DK" sz="1600" baseline="0" dirty="0" smtClean="0"/>
                        <a:t> Reuters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Thomson Reuters, recent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shift</a:t>
                      </a:r>
                      <a:r>
                        <a:rPr lang="da-DK" sz="1600" baseline="0" dirty="0" smtClean="0"/>
                        <a:t> to Elsevier</a:t>
                      </a:r>
                      <a:endParaRPr lang="da-DK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67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err="1" smtClean="0"/>
              <a:t>Discussion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Knowing </a:t>
            </a:r>
            <a:r>
              <a:rPr lang="da-DK" sz="2400" dirty="0" err="1" smtClean="0"/>
              <a:t>who</a:t>
            </a:r>
            <a:r>
              <a:rPr lang="da-DK" sz="2400" dirty="0" smtClean="0"/>
              <a:t> the rankers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helps</a:t>
            </a:r>
            <a:r>
              <a:rPr lang="da-DK" sz="2400" dirty="0" smtClean="0"/>
              <a:t> </a:t>
            </a:r>
            <a:r>
              <a:rPr lang="da-DK" sz="2400" dirty="0" err="1" smtClean="0"/>
              <a:t>us</a:t>
            </a:r>
            <a:r>
              <a:rPr lang="da-DK" sz="2400" dirty="0" smtClean="0"/>
              <a:t> to understand </a:t>
            </a:r>
            <a:r>
              <a:rPr lang="da-DK" sz="2400" dirty="0" err="1" smtClean="0"/>
              <a:t>methodology</a:t>
            </a:r>
            <a:r>
              <a:rPr lang="da-DK" sz="2400" dirty="0" smtClean="0"/>
              <a:t> (and differences with </a:t>
            </a:r>
            <a:r>
              <a:rPr lang="da-DK" sz="2400" dirty="0" err="1" smtClean="0"/>
              <a:t>other</a:t>
            </a:r>
            <a:r>
              <a:rPr lang="da-DK" sz="2400" dirty="0" smtClean="0"/>
              <a:t> rankers)</a:t>
            </a:r>
          </a:p>
          <a:p>
            <a:pPr lvl="1"/>
            <a:endParaRPr lang="da-DK" sz="2000" dirty="0" smtClean="0"/>
          </a:p>
          <a:p>
            <a:r>
              <a:rPr lang="da-DK" sz="2400" dirty="0"/>
              <a:t>Knowing </a:t>
            </a:r>
            <a:r>
              <a:rPr lang="da-DK" sz="2400" dirty="0" err="1"/>
              <a:t>who</a:t>
            </a:r>
            <a:r>
              <a:rPr lang="da-DK" sz="2400" dirty="0"/>
              <a:t> the rankers </a:t>
            </a:r>
            <a:r>
              <a:rPr lang="da-DK" sz="2400" dirty="0" err="1"/>
              <a:t>are</a:t>
            </a:r>
            <a:r>
              <a:rPr lang="da-DK" sz="2400" dirty="0"/>
              <a:t> </a:t>
            </a:r>
            <a:r>
              <a:rPr lang="da-DK" sz="2400" dirty="0" err="1"/>
              <a:t>helps</a:t>
            </a:r>
            <a:r>
              <a:rPr lang="da-DK" sz="2400" dirty="0"/>
              <a:t> </a:t>
            </a:r>
            <a:r>
              <a:rPr lang="da-DK" sz="2400" dirty="0" err="1" smtClean="0"/>
              <a:t>us</a:t>
            </a:r>
            <a:r>
              <a:rPr lang="da-DK" sz="2400" dirty="0" smtClean="0"/>
              <a:t> to </a:t>
            </a:r>
            <a:r>
              <a:rPr lang="da-DK" sz="2400" dirty="0"/>
              <a:t>understand </a:t>
            </a:r>
            <a:r>
              <a:rPr lang="da-DK" sz="2400" dirty="0" smtClean="0"/>
              <a:t>potential </a:t>
            </a:r>
            <a:r>
              <a:rPr lang="da-DK" sz="2400" dirty="0" err="1" smtClean="0"/>
              <a:t>impact</a:t>
            </a:r>
            <a:r>
              <a:rPr lang="da-DK" sz="2400" dirty="0" smtClean="0"/>
              <a:t> (with policy </a:t>
            </a:r>
            <a:r>
              <a:rPr lang="da-DK" sz="2400" dirty="0" err="1" smtClean="0"/>
              <a:t>implications</a:t>
            </a:r>
            <a:r>
              <a:rPr lang="da-DK" sz="2400" dirty="0" smtClean="0"/>
              <a:t>)</a:t>
            </a:r>
            <a:endParaRPr lang="da-DK" sz="2400" dirty="0"/>
          </a:p>
          <a:p>
            <a:pPr lvl="1"/>
            <a:endParaRPr lang="da-DK" sz="2000" dirty="0" smtClean="0"/>
          </a:p>
          <a:p>
            <a:pPr marL="0" indent="0">
              <a:buNone/>
            </a:pP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endParaRPr lang="da-DK" sz="2000" dirty="0"/>
          </a:p>
          <a:p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28261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363048"/>
          </a:xfrm>
        </p:spPr>
        <p:txBody>
          <a:bodyPr/>
          <a:lstStyle/>
          <a:p>
            <a:r>
              <a:rPr lang="da-DK" sz="2800" dirty="0" smtClean="0"/>
              <a:t>End of Presentation</a:t>
            </a:r>
            <a:endParaRPr lang="da-DK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567737" cy="2448272"/>
          </a:xfrm>
        </p:spPr>
        <p:txBody>
          <a:bodyPr/>
          <a:lstStyle/>
          <a:p>
            <a:pPr marL="0" indent="0">
              <a:buNone/>
            </a:pPr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endParaRPr lang="da-DK" dirty="0" smtClean="0"/>
          </a:p>
          <a:p>
            <a:endParaRPr lang="da-DK" dirty="0"/>
          </a:p>
          <a:p>
            <a:pPr marL="0" indent="0">
              <a:buNone/>
            </a:pPr>
            <a:r>
              <a:rPr lang="da-DK" dirty="0" smtClean="0"/>
              <a:t>Miguel Lim</a:t>
            </a:r>
          </a:p>
          <a:p>
            <a:pPr marL="0" indent="0">
              <a:buNone/>
            </a:pPr>
            <a:r>
              <a:rPr lang="da-DK" dirty="0" smtClean="0">
                <a:solidFill>
                  <a:schemeClr val="tx1"/>
                </a:solidFill>
              </a:rPr>
              <a:t>mili@au.edu.dk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sz="1800" dirty="0" smtClean="0"/>
              <a:t>This research is </a:t>
            </a:r>
            <a:r>
              <a:rPr lang="da-DK" sz="1800" dirty="0" err="1" smtClean="0"/>
              <a:t>supported</a:t>
            </a:r>
            <a:r>
              <a:rPr lang="da-DK" sz="1800" dirty="0" smtClean="0"/>
              <a:t> by an EC Framework 7 Grant (Marie Curie Actions) and the UNIKE </a:t>
            </a:r>
            <a:r>
              <a:rPr lang="da-DK" sz="1800" dirty="0" err="1" smtClean="0"/>
              <a:t>project</a:t>
            </a:r>
            <a:r>
              <a:rPr lang="da-DK" sz="1800" dirty="0" smtClean="0"/>
              <a:t>. </a:t>
            </a:r>
            <a:endParaRPr lang="da-DK" sz="1800" dirty="0"/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6053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7184618" cy="5328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6336" y="3352924"/>
            <a:ext cx="13681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”The Experts”</a:t>
            </a:r>
          </a:p>
          <a:p>
            <a:endParaRPr lang="da-DK" dirty="0" smtClean="0"/>
          </a:p>
          <a:p>
            <a:r>
              <a:rPr lang="da-DK" dirty="0" smtClean="0"/>
              <a:t>Alexandre-Gabriel </a:t>
            </a:r>
            <a:r>
              <a:rPr lang="da-DK" dirty="0" err="1" smtClean="0"/>
              <a:t>Descamps</a:t>
            </a:r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(1837)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1917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smtClean="0"/>
              <a:t>Presentation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>
                <a:solidFill>
                  <a:schemeClr val="accent4"/>
                </a:solidFill>
              </a:rPr>
              <a:t>Research </a:t>
            </a:r>
            <a:r>
              <a:rPr lang="da-DK" sz="2400" dirty="0" err="1" smtClean="0">
                <a:solidFill>
                  <a:schemeClr val="accent4"/>
                </a:solidFill>
              </a:rPr>
              <a:t>Context</a:t>
            </a:r>
            <a:r>
              <a:rPr lang="da-DK" sz="2400" dirty="0" smtClean="0">
                <a:solidFill>
                  <a:schemeClr val="accent4"/>
                </a:solidFill>
              </a:rPr>
              <a:t>: </a:t>
            </a:r>
            <a:r>
              <a:rPr lang="da-DK" sz="2400" dirty="0" err="1"/>
              <a:t>c</a:t>
            </a:r>
            <a:r>
              <a:rPr lang="da-DK" sz="2400" dirty="0" err="1" smtClean="0">
                <a:solidFill>
                  <a:schemeClr val="accent4"/>
                </a:solidFill>
              </a:rPr>
              <a:t>oncern</a:t>
            </a:r>
            <a:r>
              <a:rPr lang="da-DK" sz="2400" dirty="0" smtClean="0">
                <a:solidFill>
                  <a:schemeClr val="accent4"/>
                </a:solidFill>
              </a:rPr>
              <a:t> over </a:t>
            </a:r>
            <a:r>
              <a:rPr lang="da-DK" sz="2400" dirty="0" err="1" smtClean="0">
                <a:solidFill>
                  <a:schemeClr val="accent4"/>
                </a:solidFill>
              </a:rPr>
              <a:t>impact</a:t>
            </a:r>
            <a:endParaRPr lang="da-DK" sz="2400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da-DK" sz="2400" dirty="0" smtClean="0">
              <a:solidFill>
                <a:schemeClr val="accent4"/>
              </a:solidFill>
            </a:endParaRPr>
          </a:p>
          <a:p>
            <a:r>
              <a:rPr lang="da-DK" sz="2400" dirty="0" smtClean="0"/>
              <a:t>Research </a:t>
            </a:r>
            <a:r>
              <a:rPr lang="da-DK" sz="2400" dirty="0" err="1" smtClean="0"/>
              <a:t>Question</a:t>
            </a:r>
            <a:r>
              <a:rPr lang="da-DK" sz="2400" dirty="0" smtClean="0"/>
              <a:t>: </a:t>
            </a:r>
            <a:r>
              <a:rPr lang="da-DK" sz="2400" dirty="0" err="1" smtClean="0"/>
              <a:t>What</a:t>
            </a:r>
            <a:r>
              <a:rPr lang="da-DK" sz="2400" dirty="0" smtClean="0"/>
              <a:t> do </a:t>
            </a:r>
            <a:r>
              <a:rPr lang="da-DK" sz="2400" dirty="0" err="1" smtClean="0"/>
              <a:t>they</a:t>
            </a:r>
            <a:r>
              <a:rPr lang="da-DK" sz="2400" dirty="0" smtClean="0"/>
              <a:t> do?... </a:t>
            </a:r>
            <a:r>
              <a:rPr lang="da-DK" sz="2400" dirty="0" err="1" smtClean="0"/>
              <a:t>Who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</a:t>
            </a:r>
            <a:r>
              <a:rPr lang="da-DK" sz="2400" dirty="0" err="1" smtClean="0"/>
              <a:t>they</a:t>
            </a:r>
            <a:r>
              <a:rPr lang="da-DK" sz="2400" dirty="0" smtClean="0"/>
              <a:t>?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Case </a:t>
            </a:r>
            <a:r>
              <a:rPr lang="da-DK" sz="2400" dirty="0" err="1" smtClean="0"/>
              <a:t>Study</a:t>
            </a:r>
            <a:r>
              <a:rPr lang="da-DK" sz="2400" dirty="0" smtClean="0"/>
              <a:t>: THE and Shanghai </a:t>
            </a:r>
            <a:r>
              <a:rPr lang="da-DK" sz="2400" dirty="0" err="1" smtClean="0"/>
              <a:t>Jiao</a:t>
            </a:r>
            <a:r>
              <a:rPr lang="da-DK" sz="2400" dirty="0" smtClean="0"/>
              <a:t> Tong ARWU </a:t>
            </a:r>
            <a:r>
              <a:rPr lang="da-DK" sz="2400" dirty="0" err="1" smtClean="0"/>
              <a:t>Rankings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err="1" smtClean="0">
                <a:solidFill>
                  <a:schemeClr val="accent4"/>
                </a:solidFill>
              </a:rPr>
              <a:t>Discussion</a:t>
            </a:r>
            <a:endParaRPr lang="da-DK" sz="24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902284"/>
            <a:ext cx="8564562" cy="518604"/>
          </a:xfrm>
        </p:spPr>
        <p:txBody>
          <a:bodyPr/>
          <a:lstStyle/>
          <a:p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the Global Rankers?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5062"/>
            <a:ext cx="1808434" cy="28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72482"/>
            <a:ext cx="4316413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96" y="2636912"/>
            <a:ext cx="2291992" cy="291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54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0909"/>
          </a:xfrm>
        </p:spPr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do &lt;&gt; </a:t>
            </a:r>
            <a:r>
              <a:rPr lang="da-DK" dirty="0" err="1" smtClean="0"/>
              <a:t>Who</a:t>
            </a:r>
            <a:r>
              <a:rPr lang="da-DK" dirty="0" smtClean="0"/>
              <a:t> </a:t>
            </a:r>
            <a:r>
              <a:rPr lang="da-DK" dirty="0" err="1" smtClean="0"/>
              <a:t>they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err="1" smtClean="0"/>
              <a:t>Importance</a:t>
            </a:r>
            <a:r>
              <a:rPr lang="da-DK" sz="2400" dirty="0" smtClean="0"/>
              <a:t> of </a:t>
            </a:r>
            <a:r>
              <a:rPr lang="da-DK" sz="2400" i="1" dirty="0" err="1" smtClean="0"/>
              <a:t>organizational</a:t>
            </a:r>
            <a:r>
              <a:rPr lang="da-DK" sz="2400" dirty="0" smtClean="0"/>
              <a:t> histories, </a:t>
            </a:r>
            <a:r>
              <a:rPr lang="da-DK" sz="2400" i="1" dirty="0" err="1" smtClean="0"/>
              <a:t>organizational</a:t>
            </a:r>
            <a:r>
              <a:rPr lang="da-DK" sz="2400" dirty="0" smtClean="0"/>
              <a:t> narratives, </a:t>
            </a:r>
            <a:r>
              <a:rPr lang="da-DK" sz="2400" dirty="0" err="1" smtClean="0"/>
              <a:t>core</a:t>
            </a:r>
            <a:r>
              <a:rPr lang="da-DK" sz="2400" dirty="0" smtClean="0"/>
              <a:t> </a:t>
            </a:r>
            <a:r>
              <a:rPr lang="da-DK" sz="2400" dirty="0" err="1" smtClean="0"/>
              <a:t>audiences</a:t>
            </a:r>
            <a:r>
              <a:rPr lang="da-DK" sz="2400" dirty="0" smtClean="0"/>
              <a:t>, business models, etc.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err="1" smtClean="0"/>
              <a:t>Importance</a:t>
            </a:r>
            <a:r>
              <a:rPr lang="da-DK" sz="2400" dirty="0" smtClean="0"/>
              <a:t> of </a:t>
            </a:r>
            <a:r>
              <a:rPr lang="da-DK" sz="2400" i="1" dirty="0" err="1" smtClean="0"/>
              <a:t>individual</a:t>
            </a:r>
            <a:r>
              <a:rPr lang="da-DK" sz="2400" dirty="0" smtClean="0"/>
              <a:t>  histories, narratives…</a:t>
            </a:r>
            <a:endParaRPr lang="da-DK" sz="2000" dirty="0" smtClean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2035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err="1" smtClean="0"/>
              <a:t>Theory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err="1" smtClean="0"/>
              <a:t>Rankings</a:t>
            </a:r>
            <a:r>
              <a:rPr lang="da-DK" sz="2400" dirty="0" smtClean="0"/>
              <a:t> as instruments and </a:t>
            </a:r>
            <a:r>
              <a:rPr lang="da-DK" sz="2400" dirty="0" err="1" smtClean="0"/>
              <a:t>mechanisms</a:t>
            </a:r>
            <a:r>
              <a:rPr lang="da-DK" sz="2400" dirty="0" smtClean="0"/>
              <a:t> of </a:t>
            </a:r>
            <a:r>
              <a:rPr lang="da-DK" sz="2400" dirty="0" err="1" smtClean="0"/>
              <a:t>governance</a:t>
            </a:r>
            <a:endParaRPr lang="da-DK" sz="2400" dirty="0" smtClean="0"/>
          </a:p>
          <a:p>
            <a:pPr marL="0" indent="0">
              <a:buNone/>
            </a:pPr>
            <a:endParaRPr lang="da-DK" sz="2400" dirty="0"/>
          </a:p>
          <a:p>
            <a:r>
              <a:rPr lang="da-DK" sz="2400" dirty="0" smtClean="0"/>
              <a:t>‘</a:t>
            </a:r>
            <a:r>
              <a:rPr lang="da-DK" sz="2400" dirty="0" err="1" smtClean="0"/>
              <a:t>Bearers</a:t>
            </a:r>
            <a:r>
              <a:rPr lang="da-DK" sz="2400" dirty="0" smtClean="0"/>
              <a:t> of </a:t>
            </a:r>
            <a:r>
              <a:rPr lang="da-DK" sz="2400" dirty="0" err="1" smtClean="0"/>
              <a:t>values</a:t>
            </a:r>
            <a:r>
              <a:rPr lang="da-DK" sz="2400" dirty="0" smtClean="0"/>
              <a:t>’ (</a:t>
            </a:r>
            <a:r>
              <a:rPr lang="da-DK" sz="2400" dirty="0" err="1" smtClean="0"/>
              <a:t>Lascoumes</a:t>
            </a:r>
            <a:r>
              <a:rPr lang="da-DK" sz="2400" dirty="0" smtClean="0"/>
              <a:t> and Legales, 2007)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err="1" smtClean="0">
                <a:solidFill>
                  <a:schemeClr val="accent4"/>
                </a:solidFill>
              </a:rPr>
              <a:t>Rankings</a:t>
            </a:r>
            <a:r>
              <a:rPr lang="da-DK" sz="2400" dirty="0" smtClean="0">
                <a:solidFill>
                  <a:schemeClr val="accent4"/>
                </a:solidFill>
              </a:rPr>
              <a:t> </a:t>
            </a:r>
            <a:r>
              <a:rPr lang="da-DK" sz="2400" dirty="0">
                <a:solidFill>
                  <a:schemeClr val="accent4"/>
                </a:solidFill>
              </a:rPr>
              <a:t>and power (</a:t>
            </a:r>
            <a:r>
              <a:rPr lang="da-DK" sz="2400" dirty="0" err="1">
                <a:solidFill>
                  <a:schemeClr val="accent4"/>
                </a:solidFill>
              </a:rPr>
              <a:t>Pusser</a:t>
            </a:r>
            <a:r>
              <a:rPr lang="da-DK" sz="2400" dirty="0">
                <a:solidFill>
                  <a:schemeClr val="accent4"/>
                </a:solidFill>
              </a:rPr>
              <a:t> and Marginson, 2009; </a:t>
            </a:r>
            <a:r>
              <a:rPr lang="da-DK" sz="2400" dirty="0" err="1">
                <a:solidFill>
                  <a:schemeClr val="accent4"/>
                </a:solidFill>
              </a:rPr>
              <a:t>Erkilla</a:t>
            </a:r>
            <a:r>
              <a:rPr lang="da-DK" sz="2400" dirty="0">
                <a:solidFill>
                  <a:schemeClr val="accent4"/>
                </a:solidFill>
              </a:rPr>
              <a:t> and </a:t>
            </a:r>
            <a:r>
              <a:rPr lang="da-DK" sz="2400" dirty="0" err="1">
                <a:solidFill>
                  <a:schemeClr val="accent4"/>
                </a:solidFill>
              </a:rPr>
              <a:t>Piironen</a:t>
            </a:r>
            <a:r>
              <a:rPr lang="da-DK" sz="2400" dirty="0">
                <a:solidFill>
                  <a:schemeClr val="accent4"/>
                </a:solidFill>
              </a:rPr>
              <a:t>, 2013</a:t>
            </a:r>
            <a:r>
              <a:rPr lang="da-DK" sz="2400" dirty="0" smtClean="0">
                <a:solidFill>
                  <a:schemeClr val="accent4"/>
                </a:solidFill>
              </a:rPr>
              <a:t>)</a:t>
            </a:r>
          </a:p>
          <a:p>
            <a:pPr marL="0" indent="0">
              <a:buNone/>
            </a:pPr>
            <a:endParaRPr lang="da-DK" sz="2400" dirty="0" smtClean="0">
              <a:solidFill>
                <a:schemeClr val="accent4"/>
              </a:solidFill>
            </a:endParaRPr>
          </a:p>
          <a:p>
            <a:pPr marL="174625" lvl="5" indent="-174625">
              <a:lnSpc>
                <a:spcPct val="92000"/>
              </a:lnSpc>
              <a:spcBef>
                <a:spcPct val="0"/>
              </a:spcBef>
            </a:pPr>
            <a:r>
              <a:rPr lang="da-DK" sz="2400" dirty="0">
                <a:solidFill>
                  <a:schemeClr val="accent4"/>
                </a:solidFill>
              </a:rPr>
              <a:t>The </a:t>
            </a:r>
            <a:r>
              <a:rPr lang="da-DK" sz="2400" dirty="0" err="1">
                <a:solidFill>
                  <a:schemeClr val="accent4"/>
                </a:solidFill>
              </a:rPr>
              <a:t>device</a:t>
            </a:r>
            <a:r>
              <a:rPr lang="da-DK" sz="2400" dirty="0">
                <a:solidFill>
                  <a:schemeClr val="accent4"/>
                </a:solidFill>
              </a:rPr>
              <a:t> ‘</a:t>
            </a:r>
            <a:r>
              <a:rPr lang="da-DK" sz="2400" dirty="0" err="1">
                <a:solidFill>
                  <a:schemeClr val="accent4"/>
                </a:solidFill>
              </a:rPr>
              <a:t>defines</a:t>
            </a:r>
            <a:r>
              <a:rPr lang="da-DK" sz="2400" dirty="0">
                <a:solidFill>
                  <a:schemeClr val="accent4"/>
                </a:solidFill>
              </a:rPr>
              <a:t> the nature of the </a:t>
            </a:r>
            <a:r>
              <a:rPr lang="da-DK" sz="2400" dirty="0" err="1">
                <a:solidFill>
                  <a:schemeClr val="accent4"/>
                </a:solidFill>
              </a:rPr>
              <a:t>effect</a:t>
            </a:r>
            <a:r>
              <a:rPr lang="da-DK" sz="2400" dirty="0">
                <a:solidFill>
                  <a:schemeClr val="accent4"/>
                </a:solidFill>
              </a:rPr>
              <a:t>’ (Dale, 1999, 2)</a:t>
            </a:r>
          </a:p>
          <a:p>
            <a:endParaRPr lang="da-DK" sz="2400" dirty="0" smtClean="0"/>
          </a:p>
          <a:p>
            <a:pPr marL="0" indent="0">
              <a:buNone/>
            </a:pPr>
            <a:endParaRPr lang="da-DK" sz="16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8135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smtClean="0"/>
              <a:t>Theory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err="1" smtClean="0"/>
              <a:t>Asking</a:t>
            </a:r>
            <a:r>
              <a:rPr lang="da-DK" sz="2400" dirty="0" smtClean="0"/>
              <a:t> the </a:t>
            </a:r>
            <a:r>
              <a:rPr lang="da-DK" sz="2400" dirty="0" err="1" smtClean="0"/>
              <a:t>question</a:t>
            </a:r>
            <a:r>
              <a:rPr lang="da-DK" sz="2400" dirty="0" smtClean="0"/>
              <a:t> </a:t>
            </a:r>
            <a:r>
              <a:rPr lang="da-DK" sz="2400" dirty="0" err="1" smtClean="0"/>
              <a:t>who</a:t>
            </a:r>
            <a:r>
              <a:rPr lang="da-DK" sz="2400" dirty="0" smtClean="0"/>
              <a:t> </a:t>
            </a:r>
            <a:r>
              <a:rPr lang="da-DK" sz="2400" dirty="0" err="1" smtClean="0"/>
              <a:t>they</a:t>
            </a:r>
            <a:r>
              <a:rPr lang="da-DK" sz="2400" dirty="0" smtClean="0"/>
              <a:t> </a:t>
            </a:r>
            <a:r>
              <a:rPr lang="da-DK" sz="2400" dirty="0" err="1" smtClean="0"/>
              <a:t>are</a:t>
            </a:r>
            <a:r>
              <a:rPr lang="da-DK" sz="2400" dirty="0" smtClean="0"/>
              <a:t> and </a:t>
            </a:r>
            <a:r>
              <a:rPr lang="da-DK" sz="2400" dirty="0" err="1" smtClean="0"/>
              <a:t>what</a:t>
            </a:r>
            <a:r>
              <a:rPr lang="da-DK" sz="2400" dirty="0" smtClean="0"/>
              <a:t> </a:t>
            </a:r>
            <a:r>
              <a:rPr lang="da-DK" sz="2400" dirty="0" err="1" smtClean="0"/>
              <a:t>they</a:t>
            </a:r>
            <a:r>
              <a:rPr lang="da-DK" sz="2400" dirty="0" smtClean="0"/>
              <a:t> do</a:t>
            </a:r>
          </a:p>
          <a:p>
            <a:r>
              <a:rPr lang="da-DK" sz="2400" dirty="0" err="1" smtClean="0"/>
              <a:t>What</a:t>
            </a:r>
            <a:r>
              <a:rPr lang="da-DK" sz="2400" dirty="0" smtClean="0"/>
              <a:t> do </a:t>
            </a:r>
            <a:r>
              <a:rPr lang="da-DK" sz="2400" dirty="0" err="1" smtClean="0"/>
              <a:t>we</a:t>
            </a:r>
            <a:r>
              <a:rPr lang="da-DK" sz="2400" dirty="0" smtClean="0"/>
              <a:t> </a:t>
            </a:r>
            <a:r>
              <a:rPr lang="da-DK" sz="2400" dirty="0" err="1" smtClean="0"/>
              <a:t>gain</a:t>
            </a:r>
            <a:r>
              <a:rPr lang="da-DK" sz="2400" dirty="0" smtClean="0"/>
              <a:t> by </a:t>
            </a:r>
            <a:r>
              <a:rPr lang="da-DK" sz="2400" dirty="0" err="1" smtClean="0"/>
              <a:t>asking</a:t>
            </a:r>
            <a:r>
              <a:rPr lang="da-DK" sz="2400" dirty="0" smtClean="0"/>
              <a:t> </a:t>
            </a:r>
            <a:r>
              <a:rPr lang="da-DK" sz="2400" dirty="0" err="1" smtClean="0"/>
              <a:t>such</a:t>
            </a:r>
            <a:r>
              <a:rPr lang="da-DK" sz="2400" dirty="0" smtClean="0"/>
              <a:t> ‘basic </a:t>
            </a:r>
            <a:r>
              <a:rPr lang="da-DK" sz="2400" dirty="0" err="1" smtClean="0"/>
              <a:t>questions</a:t>
            </a:r>
            <a:r>
              <a:rPr lang="da-DK" sz="2400" dirty="0" smtClean="0"/>
              <a:t>’?</a:t>
            </a:r>
          </a:p>
          <a:p>
            <a:endParaRPr lang="da-DK" sz="2400" dirty="0"/>
          </a:p>
          <a:p>
            <a:r>
              <a:rPr lang="da-DK" sz="2400" dirty="0" err="1" smtClean="0"/>
              <a:t>Allows</a:t>
            </a:r>
            <a:r>
              <a:rPr lang="da-DK" sz="2400" dirty="0" smtClean="0"/>
              <a:t> for nuance </a:t>
            </a:r>
            <a:r>
              <a:rPr lang="da-DK" sz="2400" dirty="0" err="1" smtClean="0"/>
              <a:t>when</a:t>
            </a:r>
            <a:r>
              <a:rPr lang="da-DK" sz="2400" dirty="0" smtClean="0"/>
              <a:t> </a:t>
            </a:r>
            <a:r>
              <a:rPr lang="da-DK" sz="2400" dirty="0" err="1" smtClean="0"/>
              <a:t>we</a:t>
            </a:r>
            <a:r>
              <a:rPr lang="da-DK" sz="2400" dirty="0" smtClean="0"/>
              <a:t> speak of </a:t>
            </a:r>
            <a:r>
              <a:rPr lang="da-DK" sz="2400" dirty="0" err="1" smtClean="0"/>
              <a:t>rankings</a:t>
            </a:r>
            <a:endParaRPr lang="da-DK" sz="2400" dirty="0" smtClean="0"/>
          </a:p>
          <a:p>
            <a:pPr marL="0" indent="0">
              <a:buNone/>
            </a:pPr>
            <a:endParaRPr lang="da-DK" sz="2400" dirty="0" smtClean="0"/>
          </a:p>
          <a:p>
            <a:pPr lvl="1"/>
            <a:r>
              <a:rPr lang="da-DK" dirty="0" err="1" smtClean="0">
                <a:solidFill>
                  <a:schemeClr val="accent4"/>
                </a:solidFill>
              </a:rPr>
              <a:t>Allows</a:t>
            </a:r>
            <a:r>
              <a:rPr lang="da-DK" dirty="0" smtClean="0">
                <a:solidFill>
                  <a:schemeClr val="accent4"/>
                </a:solidFill>
              </a:rPr>
              <a:t> for </a:t>
            </a:r>
            <a:r>
              <a:rPr lang="da-DK" dirty="0" err="1" smtClean="0">
                <a:solidFill>
                  <a:schemeClr val="accent4"/>
                </a:solidFill>
              </a:rPr>
              <a:t>thinking</a:t>
            </a:r>
            <a:r>
              <a:rPr lang="da-DK" dirty="0" smtClean="0">
                <a:solidFill>
                  <a:schemeClr val="accent4"/>
                </a:solidFill>
              </a:rPr>
              <a:t> </a:t>
            </a:r>
            <a:r>
              <a:rPr lang="da-DK" dirty="0" err="1" smtClean="0">
                <a:solidFill>
                  <a:schemeClr val="accent4"/>
                </a:solidFill>
              </a:rPr>
              <a:t>about</a:t>
            </a:r>
            <a:r>
              <a:rPr lang="da-DK" dirty="0" smtClean="0">
                <a:solidFill>
                  <a:schemeClr val="accent4"/>
                </a:solidFill>
              </a:rPr>
              <a:t> policy instruments </a:t>
            </a:r>
            <a:r>
              <a:rPr lang="da-DK" dirty="0" err="1" smtClean="0">
                <a:solidFill>
                  <a:schemeClr val="accent4"/>
                </a:solidFill>
              </a:rPr>
              <a:t>without</a:t>
            </a:r>
            <a:r>
              <a:rPr lang="da-DK" dirty="0" smtClean="0">
                <a:solidFill>
                  <a:schemeClr val="accent4"/>
                </a:solidFill>
              </a:rPr>
              <a:t> </a:t>
            </a:r>
            <a:r>
              <a:rPr lang="da-DK" dirty="0" err="1" smtClean="0">
                <a:solidFill>
                  <a:schemeClr val="accent4"/>
                </a:solidFill>
              </a:rPr>
              <a:t>being</a:t>
            </a:r>
            <a:r>
              <a:rPr lang="da-DK" dirty="0" smtClean="0">
                <a:solidFill>
                  <a:schemeClr val="accent4"/>
                </a:solidFill>
              </a:rPr>
              <a:t> </a:t>
            </a:r>
            <a:r>
              <a:rPr lang="da-DK" dirty="0" err="1" smtClean="0">
                <a:solidFill>
                  <a:schemeClr val="accent4"/>
                </a:solidFill>
              </a:rPr>
              <a:t>overdetermined</a:t>
            </a:r>
            <a:r>
              <a:rPr lang="da-DK" dirty="0" smtClean="0">
                <a:solidFill>
                  <a:schemeClr val="accent4"/>
                </a:solidFill>
              </a:rPr>
              <a:t> by ‘</a:t>
            </a:r>
            <a:r>
              <a:rPr lang="da-DK" dirty="0" err="1" smtClean="0">
                <a:solidFill>
                  <a:schemeClr val="accent4"/>
                </a:solidFill>
              </a:rPr>
              <a:t>big</a:t>
            </a:r>
            <a:r>
              <a:rPr lang="da-DK" dirty="0" smtClean="0">
                <a:solidFill>
                  <a:schemeClr val="accent4"/>
                </a:solidFill>
              </a:rPr>
              <a:t>’ </a:t>
            </a:r>
            <a:r>
              <a:rPr lang="da-DK" dirty="0" err="1" smtClean="0">
                <a:solidFill>
                  <a:schemeClr val="accent4"/>
                </a:solidFill>
              </a:rPr>
              <a:t>governmental</a:t>
            </a:r>
            <a:r>
              <a:rPr lang="da-DK" dirty="0" smtClean="0">
                <a:solidFill>
                  <a:schemeClr val="accent4"/>
                </a:solidFill>
              </a:rPr>
              <a:t> </a:t>
            </a:r>
            <a:r>
              <a:rPr lang="da-DK" dirty="0" err="1" smtClean="0">
                <a:solidFill>
                  <a:schemeClr val="accent4"/>
                </a:solidFill>
              </a:rPr>
              <a:t>discourses</a:t>
            </a:r>
            <a:r>
              <a:rPr lang="da-DK" dirty="0" smtClean="0">
                <a:solidFill>
                  <a:schemeClr val="accent4"/>
                </a:solidFill>
              </a:rPr>
              <a:t>  </a:t>
            </a:r>
          </a:p>
          <a:p>
            <a:pPr lvl="2"/>
            <a:r>
              <a:rPr lang="da-DK" dirty="0" err="1" smtClean="0">
                <a:solidFill>
                  <a:schemeClr val="accent4"/>
                </a:solidFill>
              </a:rPr>
              <a:t>e.g</a:t>
            </a:r>
            <a:r>
              <a:rPr lang="da-DK" dirty="0" smtClean="0">
                <a:solidFill>
                  <a:schemeClr val="accent4"/>
                </a:solidFill>
              </a:rPr>
              <a:t>. ‘</a:t>
            </a:r>
            <a:r>
              <a:rPr lang="da-DK" dirty="0" err="1" smtClean="0">
                <a:solidFill>
                  <a:schemeClr val="accent4"/>
                </a:solidFill>
              </a:rPr>
              <a:t>big</a:t>
            </a:r>
            <a:r>
              <a:rPr lang="da-DK" dirty="0" smtClean="0">
                <a:solidFill>
                  <a:schemeClr val="accent4"/>
                </a:solidFill>
              </a:rPr>
              <a:t> NL’ (</a:t>
            </a:r>
            <a:r>
              <a:rPr lang="da-DK" dirty="0" err="1"/>
              <a:t>n</a:t>
            </a:r>
            <a:r>
              <a:rPr lang="da-DK" dirty="0" err="1" smtClean="0">
                <a:solidFill>
                  <a:schemeClr val="accent4"/>
                </a:solidFill>
              </a:rPr>
              <a:t>eoliberalism</a:t>
            </a:r>
            <a:r>
              <a:rPr lang="da-DK" dirty="0" smtClean="0">
                <a:solidFill>
                  <a:schemeClr val="accent4"/>
                </a:solidFill>
              </a:rPr>
              <a:t>) </a:t>
            </a:r>
            <a:endParaRPr lang="da-DK" dirty="0">
              <a:solidFill>
                <a:schemeClr val="accent4"/>
              </a:solidFill>
            </a:endParaRPr>
          </a:p>
          <a:p>
            <a:endParaRPr lang="da-DK" sz="24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9145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smtClean="0"/>
              <a:t>Method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Data Collection</a:t>
            </a:r>
          </a:p>
          <a:p>
            <a:r>
              <a:rPr lang="da-DK" sz="2000" dirty="0" err="1" smtClean="0">
                <a:solidFill>
                  <a:schemeClr val="accent4"/>
                </a:solidFill>
              </a:rPr>
              <a:t>Desk</a:t>
            </a:r>
            <a:r>
              <a:rPr lang="da-DK" sz="2000" dirty="0" smtClean="0">
                <a:solidFill>
                  <a:schemeClr val="accent4"/>
                </a:solidFill>
              </a:rPr>
              <a:t> research</a:t>
            </a:r>
          </a:p>
          <a:p>
            <a:r>
              <a:rPr lang="da-DK" sz="2000" dirty="0" smtClean="0">
                <a:solidFill>
                  <a:schemeClr val="accent4"/>
                </a:solidFill>
              </a:rPr>
              <a:t>Conferences</a:t>
            </a:r>
            <a:r>
              <a:rPr lang="da-DK" sz="2000" dirty="0"/>
              <a:t> </a:t>
            </a:r>
            <a:r>
              <a:rPr lang="da-DK" sz="2000" dirty="0" smtClean="0"/>
              <a:t>(SJTU WCU-5, </a:t>
            </a:r>
            <a:r>
              <a:rPr lang="da-DK" sz="2000" dirty="0" err="1" smtClean="0"/>
              <a:t>Universitas</a:t>
            </a:r>
            <a:r>
              <a:rPr lang="da-DK" sz="2000" dirty="0" smtClean="0"/>
              <a:t> 21 Conference, IREG London, QS London </a:t>
            </a:r>
            <a:r>
              <a:rPr lang="da-DK" sz="2000" dirty="0" err="1" smtClean="0"/>
              <a:t>Graduate</a:t>
            </a:r>
            <a:r>
              <a:rPr lang="da-DK" sz="2000" dirty="0" smtClean="0"/>
              <a:t> Fair, QS </a:t>
            </a:r>
            <a:r>
              <a:rPr lang="da-DK" sz="2000" dirty="0" err="1" smtClean="0"/>
              <a:t>TopMBA</a:t>
            </a:r>
            <a:r>
              <a:rPr lang="da-DK" sz="2000" dirty="0" smtClean="0"/>
              <a:t> Fair)</a:t>
            </a:r>
          </a:p>
          <a:p>
            <a:r>
              <a:rPr lang="da-DK" sz="2000" dirty="0" smtClean="0">
                <a:solidFill>
                  <a:schemeClr val="accent4"/>
                </a:solidFill>
              </a:rPr>
              <a:t>Interviews (19): Conferences, Shanghai </a:t>
            </a:r>
            <a:r>
              <a:rPr lang="da-DK" sz="2000" dirty="0" err="1" smtClean="0">
                <a:solidFill>
                  <a:schemeClr val="accent4"/>
                </a:solidFill>
              </a:rPr>
              <a:t>Jiao</a:t>
            </a:r>
            <a:r>
              <a:rPr lang="da-DK" sz="2000" dirty="0" smtClean="0">
                <a:solidFill>
                  <a:schemeClr val="accent4"/>
                </a:solidFill>
              </a:rPr>
              <a:t> Tong </a:t>
            </a:r>
            <a:r>
              <a:rPr lang="da-DK" sz="2000" dirty="0" err="1" smtClean="0">
                <a:solidFill>
                  <a:schemeClr val="accent4"/>
                </a:solidFill>
              </a:rPr>
              <a:t>University</a:t>
            </a:r>
            <a:r>
              <a:rPr lang="da-DK" sz="2000" dirty="0" smtClean="0">
                <a:solidFill>
                  <a:schemeClr val="accent4"/>
                </a:solidFill>
              </a:rPr>
              <a:t> - Mingham Campus, SJTU (London) </a:t>
            </a:r>
            <a:r>
              <a:rPr lang="da-DK" sz="2000" dirty="0" err="1" smtClean="0">
                <a:solidFill>
                  <a:schemeClr val="accent4"/>
                </a:solidFill>
              </a:rPr>
              <a:t>presentation</a:t>
            </a:r>
            <a:r>
              <a:rPr lang="da-DK" sz="2000" dirty="0" smtClean="0">
                <a:solidFill>
                  <a:schemeClr val="accent4"/>
                </a:solidFill>
              </a:rPr>
              <a:t>, THE </a:t>
            </a:r>
            <a:r>
              <a:rPr lang="da-DK" sz="2000" dirty="0" err="1" smtClean="0">
                <a:solidFill>
                  <a:schemeClr val="accent4"/>
                </a:solidFill>
              </a:rPr>
              <a:t>offices</a:t>
            </a:r>
            <a:endParaRPr lang="da-DK" sz="2000" dirty="0" smtClean="0">
              <a:solidFill>
                <a:schemeClr val="accent4"/>
              </a:solidFill>
            </a:endParaRPr>
          </a:p>
          <a:p>
            <a:r>
              <a:rPr lang="da-DK" sz="2000" dirty="0" smtClean="0"/>
              <a:t>Extended ‘</a:t>
            </a:r>
            <a:r>
              <a:rPr lang="da-DK" sz="2000" dirty="0" err="1" smtClean="0"/>
              <a:t>quasi</a:t>
            </a:r>
            <a:r>
              <a:rPr lang="da-DK" sz="2000" dirty="0" smtClean="0"/>
              <a:t> </a:t>
            </a:r>
            <a:r>
              <a:rPr lang="da-DK" sz="2000" dirty="0" err="1" smtClean="0"/>
              <a:t>secondment</a:t>
            </a:r>
            <a:r>
              <a:rPr lang="da-DK" sz="2000" dirty="0" smtClean="0"/>
              <a:t>’: THE (London, </a:t>
            </a:r>
            <a:r>
              <a:rPr lang="da-DK" sz="2000" dirty="0" err="1" smtClean="0"/>
              <a:t>July</a:t>
            </a:r>
            <a:r>
              <a:rPr lang="da-DK" sz="2000" dirty="0" smtClean="0"/>
              <a:t> 2014-November 2014)</a:t>
            </a:r>
            <a:r>
              <a:rPr lang="da-DK" sz="2000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da-DK" sz="2000" dirty="0" smtClean="0"/>
              <a:t>Collection </a:t>
            </a:r>
            <a:r>
              <a:rPr lang="da-DK" sz="2000" dirty="0" err="1" smtClean="0"/>
              <a:t>ongoing</a:t>
            </a:r>
            <a:endParaRPr lang="da-DK" sz="2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6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38" y="1617489"/>
            <a:ext cx="8564562" cy="518604"/>
          </a:xfrm>
        </p:spPr>
        <p:txBody>
          <a:bodyPr/>
          <a:lstStyle/>
          <a:p>
            <a:r>
              <a:rPr lang="da-DK" dirty="0" smtClean="0"/>
              <a:t>Case: SJTU ARWU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400" dirty="0" smtClean="0"/>
              <a:t>ARWU </a:t>
            </a:r>
            <a:r>
              <a:rPr lang="da-DK" sz="2400" dirty="0" err="1" smtClean="0"/>
              <a:t>developed</a:t>
            </a:r>
            <a:r>
              <a:rPr lang="da-DK" sz="2400" dirty="0" smtClean="0"/>
              <a:t> as an </a:t>
            </a:r>
            <a:r>
              <a:rPr lang="da-DK" sz="2400" dirty="0" err="1" smtClean="0"/>
              <a:t>internal</a:t>
            </a:r>
            <a:r>
              <a:rPr lang="da-DK" sz="2400" dirty="0" smtClean="0"/>
              <a:t> benchmarking </a:t>
            </a:r>
            <a:r>
              <a:rPr lang="da-DK" sz="2400" dirty="0" err="1" smtClean="0"/>
              <a:t>tool</a:t>
            </a:r>
            <a:endParaRPr lang="da-DK" sz="2400" dirty="0" smtClean="0"/>
          </a:p>
          <a:p>
            <a:pPr lvl="1"/>
            <a:r>
              <a:rPr lang="da-DK" sz="2000" dirty="0" err="1" smtClean="0"/>
              <a:t>Response</a:t>
            </a:r>
            <a:r>
              <a:rPr lang="da-DK" sz="2000" dirty="0" smtClean="0"/>
              <a:t> to </a:t>
            </a:r>
            <a:r>
              <a:rPr lang="da-DK" sz="2000" dirty="0" err="1" smtClean="0"/>
              <a:t>Chinese</a:t>
            </a:r>
            <a:r>
              <a:rPr lang="da-DK" sz="2000" dirty="0" smtClean="0"/>
              <a:t> </a:t>
            </a:r>
            <a:r>
              <a:rPr lang="da-DK" sz="2000" dirty="0" err="1" smtClean="0"/>
              <a:t>Government</a:t>
            </a:r>
            <a:r>
              <a:rPr lang="da-DK" sz="2000" dirty="0" smtClean="0"/>
              <a:t> Plan 985</a:t>
            </a:r>
          </a:p>
          <a:p>
            <a:pPr lvl="1"/>
            <a:r>
              <a:rPr lang="da-DK" sz="2000" dirty="0" smtClean="0"/>
              <a:t>First </a:t>
            </a:r>
            <a:r>
              <a:rPr lang="da-DK" sz="2000" dirty="0" err="1" smtClean="0"/>
              <a:t>published</a:t>
            </a:r>
            <a:r>
              <a:rPr lang="da-DK" sz="2000" dirty="0" smtClean="0"/>
              <a:t> in 2003, </a:t>
            </a:r>
            <a:r>
              <a:rPr lang="da-DK" sz="2000" dirty="0" err="1" smtClean="0"/>
              <a:t>after</a:t>
            </a:r>
            <a:r>
              <a:rPr lang="da-DK" sz="2000" dirty="0" smtClean="0"/>
              <a:t> </a:t>
            </a:r>
            <a:r>
              <a:rPr lang="da-DK" sz="2000" dirty="0" err="1" smtClean="0"/>
              <a:t>interest</a:t>
            </a:r>
            <a:r>
              <a:rPr lang="da-DK" sz="2000" dirty="0" smtClean="0"/>
              <a:t> from European </a:t>
            </a:r>
            <a:r>
              <a:rPr lang="da-DK" sz="2000" dirty="0" err="1" smtClean="0"/>
              <a:t>academics</a:t>
            </a:r>
            <a:r>
              <a:rPr lang="da-DK" sz="2000" dirty="0" smtClean="0"/>
              <a:t> (Liu, 2009)</a:t>
            </a:r>
          </a:p>
          <a:p>
            <a:pPr lvl="1"/>
            <a:r>
              <a:rPr lang="da-DK" sz="2000" dirty="0" err="1" smtClean="0"/>
              <a:t>Nian</a:t>
            </a:r>
            <a:r>
              <a:rPr lang="da-DK" sz="2000" dirty="0" smtClean="0"/>
              <a:t> Cai Liu: Chemical Engineering </a:t>
            </a:r>
            <a:r>
              <a:rPr lang="da-DK" sz="2000" dirty="0" err="1" smtClean="0"/>
              <a:t>background</a:t>
            </a:r>
            <a:endParaRPr lang="da-DK" sz="2000" dirty="0" smtClean="0"/>
          </a:p>
          <a:p>
            <a:pPr lvl="1"/>
            <a:endParaRPr lang="da-DK" sz="2000" dirty="0"/>
          </a:p>
          <a:p>
            <a:pPr lvl="1"/>
            <a:r>
              <a:rPr lang="da-DK" sz="2000" dirty="0" smtClean="0"/>
              <a:t>Academic </a:t>
            </a:r>
            <a:r>
              <a:rPr lang="da-DK" sz="2000" dirty="0" err="1" smtClean="0"/>
              <a:t>Exercise</a:t>
            </a:r>
            <a:endParaRPr lang="da-DK" sz="2000" dirty="0" smtClean="0"/>
          </a:p>
          <a:p>
            <a:pPr lvl="1"/>
            <a:endParaRPr lang="da-DK" sz="2000" dirty="0"/>
          </a:p>
          <a:p>
            <a:pPr lvl="1"/>
            <a:r>
              <a:rPr lang="da-DK" sz="2000" dirty="0" smtClean="0"/>
              <a:t>No </a:t>
            </a:r>
            <a:r>
              <a:rPr lang="da-DK" sz="2000" dirty="0" err="1" smtClean="0"/>
              <a:t>particular</a:t>
            </a:r>
            <a:r>
              <a:rPr lang="da-DK" sz="2000" dirty="0" smtClean="0"/>
              <a:t> </a:t>
            </a:r>
            <a:r>
              <a:rPr lang="da-DK" sz="2000" dirty="0" err="1" smtClean="0"/>
              <a:t>audience</a:t>
            </a:r>
            <a:endParaRPr lang="da-DK" sz="2000" dirty="0" smtClean="0"/>
          </a:p>
          <a:p>
            <a:pPr lvl="1"/>
            <a:r>
              <a:rPr lang="da-DK" sz="2000" dirty="0" err="1" smtClean="0"/>
              <a:t>Reluctance</a:t>
            </a:r>
            <a:r>
              <a:rPr lang="da-DK" sz="2000" dirty="0" smtClean="0"/>
              <a:t> to </a:t>
            </a:r>
            <a:r>
              <a:rPr lang="da-DK" sz="2000" dirty="0" err="1" smtClean="0"/>
              <a:t>be</a:t>
            </a:r>
            <a:r>
              <a:rPr lang="da-DK" sz="2000" dirty="0" smtClean="0"/>
              <a:t> </a:t>
            </a:r>
            <a:r>
              <a:rPr lang="da-DK" sz="2000" dirty="0" err="1" smtClean="0"/>
              <a:t>seen</a:t>
            </a:r>
            <a:r>
              <a:rPr lang="da-DK" sz="2000" dirty="0" smtClean="0"/>
              <a:t> as a </a:t>
            </a:r>
            <a:r>
              <a:rPr lang="da-DK" sz="2000" dirty="0" err="1" smtClean="0"/>
              <a:t>commercial</a:t>
            </a:r>
            <a:r>
              <a:rPr lang="da-DK" sz="2000" dirty="0" smtClean="0"/>
              <a:t> </a:t>
            </a:r>
            <a:r>
              <a:rPr lang="da-DK" sz="2000" dirty="0" err="1" smtClean="0"/>
              <a:t>enterprise</a:t>
            </a:r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2000" dirty="0"/>
          </a:p>
          <a:p>
            <a:pPr lvl="1"/>
            <a:endParaRPr lang="da-DK" sz="2000" dirty="0" smtClean="0"/>
          </a:p>
          <a:p>
            <a:pPr lvl="1"/>
            <a:endParaRPr lang="da-DK" sz="1600" dirty="0"/>
          </a:p>
          <a:p>
            <a:pPr marL="0" indent="0">
              <a:buNone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13952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KE_template_-_colour (1)">
  <a:themeElements>
    <a:clrScheme name="">
      <a:dk1>
        <a:srgbClr val="000000"/>
      </a:dk1>
      <a:lt1>
        <a:srgbClr val="FFFFFF"/>
      </a:lt1>
      <a:dk2>
        <a:srgbClr val="F0808C"/>
      </a:dk2>
      <a:lt2>
        <a:srgbClr val="E2001A"/>
      </a:lt2>
      <a:accent1>
        <a:srgbClr val="FFFFFF"/>
      </a:accent1>
      <a:accent2>
        <a:srgbClr val="808092"/>
      </a:accent2>
      <a:accent3>
        <a:srgbClr val="FFFFFF"/>
      </a:accent3>
      <a:accent4>
        <a:srgbClr val="000000"/>
      </a:accent4>
      <a:accent5>
        <a:srgbClr val="FFFFFF"/>
      </a:accent5>
      <a:accent6>
        <a:srgbClr val="737384"/>
      </a:accent6>
      <a:hlink>
        <a:srgbClr val="E2001A"/>
      </a:hlink>
      <a:folHlink>
        <a:srgbClr val="E2001A"/>
      </a:folHlink>
    </a:clrScheme>
    <a:fontScheme name="AU Passata">
      <a:majorFont>
        <a:latin typeface="AU Passata"/>
        <a:ea typeface=""/>
        <a:cs typeface=""/>
      </a:majorFont>
      <a:minorFont>
        <a:latin typeface="AU Passat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1778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ts val="3600"/>
          </a:lnSpc>
          <a:spcBef>
            <a:spcPct val="0"/>
          </a:spcBef>
          <a:spcAft>
            <a:spcPct val="0"/>
          </a:spcAft>
          <a:buClrTx/>
          <a:buSzTx/>
          <a:buFont typeface="AU Passata" pitchFamily="34" charset="0"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U Passata" pitchFamily="34" charset="0"/>
          </a:defRPr>
        </a:defPPr>
      </a:lstStyle>
    </a:lnDef>
  </a:objectDefaults>
  <a:extraClrSchemeLst>
    <a:extraClrScheme>
      <a:clrScheme name="AU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U200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4">
        <a:dk1>
          <a:srgbClr val="000000"/>
        </a:dk1>
        <a:lt1>
          <a:srgbClr val="0066FF"/>
        </a:lt1>
        <a:dk2>
          <a:srgbClr val="000000"/>
        </a:dk2>
        <a:lt2>
          <a:srgbClr val="808080"/>
        </a:lt2>
        <a:accent1>
          <a:srgbClr val="03428E"/>
        </a:accent1>
        <a:accent2>
          <a:srgbClr val="333399"/>
        </a:accent2>
        <a:accent3>
          <a:srgbClr val="AAB8FF"/>
        </a:accent3>
        <a:accent4>
          <a:srgbClr val="000000"/>
        </a:accent4>
        <a:accent5>
          <a:srgbClr val="AAB0C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979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E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U2003 16">
        <a:dk1>
          <a:srgbClr val="000000"/>
        </a:dk1>
        <a:lt1>
          <a:srgbClr val="FFFFFF"/>
        </a:lt1>
        <a:dk2>
          <a:srgbClr val="000000"/>
        </a:dk2>
        <a:lt2>
          <a:srgbClr val="808092"/>
        </a:lt2>
        <a:accent1>
          <a:srgbClr val="03428E"/>
        </a:accent1>
        <a:accent2>
          <a:srgbClr val="81A0C6"/>
        </a:accent2>
        <a:accent3>
          <a:srgbClr val="FFFFFF"/>
        </a:accent3>
        <a:accent4>
          <a:srgbClr val="000000"/>
        </a:accent4>
        <a:accent5>
          <a:srgbClr val="AAB0C6"/>
        </a:accent5>
        <a:accent6>
          <a:srgbClr val="7491B3"/>
        </a:accent6>
        <a:hlink>
          <a:srgbClr val="E6ECF4"/>
        </a:hlink>
        <a:folHlink>
          <a:srgbClr val="E5E5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1073</Words>
  <Application>Microsoft Office PowerPoint</Application>
  <PresentationFormat>Skærmshow (4:3)</PresentationFormat>
  <Paragraphs>202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UNIKE_template_-_colour (1)</vt:lpstr>
      <vt:lpstr>PowerPoint-præsentation</vt:lpstr>
      <vt:lpstr>PowerPoint-præsentation</vt:lpstr>
      <vt:lpstr>Presentation</vt:lpstr>
      <vt:lpstr>Who are the Global Rankers?</vt:lpstr>
      <vt:lpstr>What they do &lt;&gt; Who they are</vt:lpstr>
      <vt:lpstr>Theory</vt:lpstr>
      <vt:lpstr>Theory</vt:lpstr>
      <vt:lpstr>Method</vt:lpstr>
      <vt:lpstr>Case: SJTU ARWU</vt:lpstr>
      <vt:lpstr>Case: THE</vt:lpstr>
      <vt:lpstr>Critique: THE, SJTU ARWU</vt:lpstr>
      <vt:lpstr>Critique: SJTU ARWU and THE</vt:lpstr>
      <vt:lpstr>Response: SJTU ARWU and THE</vt:lpstr>
      <vt:lpstr>Discussion</vt:lpstr>
      <vt:lpstr>Discussion</vt:lpstr>
      <vt:lpstr>End of Presentation</vt:lpstr>
    </vt:vector>
  </TitlesOfParts>
  <Company>DPU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Miguel Antonio</dc:creator>
  <cp:lastModifiedBy>Kathrin Gramsch</cp:lastModifiedBy>
  <cp:revision>15</cp:revision>
  <dcterms:created xsi:type="dcterms:W3CDTF">2014-12-05T11:40:23Z</dcterms:created>
  <dcterms:modified xsi:type="dcterms:W3CDTF">2015-04-21T11:20:36Z</dcterms:modified>
</cp:coreProperties>
</file>