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4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3AF5-1E30-4FBD-9670-E02C28E29FA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15BA-F31B-462D-A4E3-9B53704FA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3AF5-1E30-4FBD-9670-E02C28E29FA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15BA-F31B-462D-A4E3-9B53704FA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3AF5-1E30-4FBD-9670-E02C28E29FA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15BA-F31B-462D-A4E3-9B53704FA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3AF5-1E30-4FBD-9670-E02C28E29FA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15BA-F31B-462D-A4E3-9B53704FA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3AF5-1E30-4FBD-9670-E02C28E29FA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15BA-F31B-462D-A4E3-9B53704FA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3AF5-1E30-4FBD-9670-E02C28E29FA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15BA-F31B-462D-A4E3-9B53704FA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3AF5-1E30-4FBD-9670-E02C28E29FA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15BA-F31B-462D-A4E3-9B53704FA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3AF5-1E30-4FBD-9670-E02C28E29FA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15BA-F31B-462D-A4E3-9B53704FA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3AF5-1E30-4FBD-9670-E02C28E29FA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15BA-F31B-462D-A4E3-9B53704FA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3AF5-1E30-4FBD-9670-E02C28E29FA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15BA-F31B-462D-A4E3-9B53704FA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3AF5-1E30-4FBD-9670-E02C28E29FA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15BA-F31B-462D-A4E3-9B53704FA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83AF5-1E30-4FBD-9670-E02C28E29FA7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315BA-F31B-462D-A4E3-9B53704FA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WP 3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1.1 Scientific training</a:t>
            </a:r>
          </a:p>
          <a:p>
            <a:r>
              <a:rPr lang="en-US" dirty="0" smtClean="0"/>
              <a:t>Policy Travel – Conceptual grammar for </a:t>
            </a:r>
            <a:r>
              <a:rPr lang="en-US" dirty="0" err="1" smtClean="0"/>
              <a:t>analysing</a:t>
            </a:r>
            <a:r>
              <a:rPr lang="en-US" dirty="0" smtClean="0"/>
              <a:t> policy movement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Approaches of policy as a subject, and policy analysis as a field of research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30529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Similarities</a:t>
            </a:r>
            <a:r>
              <a:rPr lang="en-US" sz="2000" dirty="0" smtClean="0"/>
              <a:t> </a:t>
            </a:r>
          </a:p>
          <a:p>
            <a:pPr>
              <a:buNone/>
            </a:pPr>
            <a:endParaRPr lang="en-US" sz="2000" dirty="0"/>
          </a:p>
          <a:p>
            <a:pPr lvl="0"/>
            <a:r>
              <a:rPr lang="en-US" sz="2000" dirty="0"/>
              <a:t>Based on a changed context of policy making, all texts differentiate themselves from the  </a:t>
            </a:r>
          </a:p>
          <a:p>
            <a:pPr lvl="1"/>
            <a:r>
              <a:rPr lang="en-US" sz="2000" dirty="0" smtClean="0"/>
              <a:t>“Orthodox literature” </a:t>
            </a:r>
            <a:r>
              <a:rPr lang="en-US" sz="2000" dirty="0"/>
              <a:t>(Peck &amp; Theodore, 2010; Dale &amp; Robertson, 2012)</a:t>
            </a:r>
          </a:p>
          <a:p>
            <a:pPr lvl="1"/>
            <a:r>
              <a:rPr lang="en-US" sz="2000" dirty="0" smtClean="0"/>
              <a:t>“</a:t>
            </a:r>
            <a:r>
              <a:rPr lang="en-US" sz="2000" dirty="0" err="1" smtClean="0"/>
              <a:t>Neopositivist</a:t>
            </a:r>
            <a:r>
              <a:rPr lang="en-US" sz="2000" dirty="0" smtClean="0"/>
              <a:t> </a:t>
            </a:r>
            <a:r>
              <a:rPr lang="en-US" sz="2000" dirty="0"/>
              <a:t>/</a:t>
            </a:r>
            <a:r>
              <a:rPr lang="en-US" sz="2000" dirty="0" err="1"/>
              <a:t>empirist</a:t>
            </a:r>
            <a:r>
              <a:rPr lang="en-US" sz="2000" dirty="0"/>
              <a:t> </a:t>
            </a:r>
            <a:r>
              <a:rPr lang="en-US" sz="2000" dirty="0" smtClean="0"/>
              <a:t>approach” </a:t>
            </a:r>
            <a:r>
              <a:rPr lang="en-US" sz="2000" dirty="0"/>
              <a:t>(Hodgson &amp; </a:t>
            </a:r>
            <a:r>
              <a:rPr lang="en-US" sz="2000" dirty="0" err="1"/>
              <a:t>Irwing</a:t>
            </a:r>
            <a:r>
              <a:rPr lang="en-US" sz="2000" dirty="0"/>
              <a:t>, 2007)</a:t>
            </a:r>
          </a:p>
          <a:p>
            <a:pPr lvl="1"/>
            <a:r>
              <a:rPr lang="en-US" sz="2000" dirty="0" smtClean="0"/>
              <a:t>‘Objective </a:t>
            </a:r>
            <a:r>
              <a:rPr lang="en-US" sz="2000" dirty="0"/>
              <a:t>rational model of </a:t>
            </a:r>
            <a:r>
              <a:rPr lang="en-US" sz="2000" dirty="0" smtClean="0"/>
              <a:t>research” </a:t>
            </a:r>
            <a:r>
              <a:rPr lang="en-US" sz="2000" dirty="0"/>
              <a:t>(Hodgson &amp; </a:t>
            </a:r>
            <a:r>
              <a:rPr lang="en-US" sz="2000" dirty="0" err="1"/>
              <a:t>Irwing</a:t>
            </a:r>
            <a:r>
              <a:rPr lang="en-US" sz="2000" dirty="0"/>
              <a:t>, 2007</a:t>
            </a:r>
            <a:r>
              <a:rPr lang="en-US" sz="20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Differences</a:t>
            </a:r>
            <a:r>
              <a:rPr lang="en-US" sz="2000" dirty="0" smtClean="0"/>
              <a:t> </a:t>
            </a:r>
          </a:p>
          <a:p>
            <a:pPr>
              <a:buNone/>
            </a:pPr>
            <a:endParaRPr lang="en-US" sz="2000" dirty="0" smtClean="0"/>
          </a:p>
          <a:p>
            <a:pPr lvl="0"/>
            <a:r>
              <a:rPr lang="en-US" sz="2000" dirty="0" smtClean="0"/>
              <a:t>While Peck (2011), Peck &amp; Theodore (2010) and Dale &amp; Robertson (2012) address “policy transfer/movement/…” from a human geography or political geography or globalization </a:t>
            </a:r>
            <a:r>
              <a:rPr lang="en-US" sz="2000" u="sng" dirty="0" smtClean="0"/>
              <a:t>point of view</a:t>
            </a:r>
            <a:r>
              <a:rPr lang="en-US" sz="2000" dirty="0" smtClean="0"/>
              <a:t>, Hodgson &amp; Irving (2007) and Jenkins (2007) look more generally at policy and policy studies and meaning of policy and policy as meaning respectively.</a:t>
            </a:r>
          </a:p>
          <a:p>
            <a:pPr lvl="0"/>
            <a:r>
              <a:rPr lang="en-US" sz="2000" dirty="0" smtClean="0"/>
              <a:t>Understanding of </a:t>
            </a:r>
            <a:r>
              <a:rPr lang="en-US" sz="2000" u="sng" dirty="0" smtClean="0"/>
              <a:t>policy as subject</a:t>
            </a:r>
          </a:p>
          <a:p>
            <a:pPr lvl="1"/>
            <a:r>
              <a:rPr lang="en-US" sz="2000" dirty="0" smtClean="0"/>
              <a:t>Hodgson &amp; Irving (2007) see policy as </a:t>
            </a:r>
          </a:p>
          <a:p>
            <a:pPr lvl="1">
              <a:buNone/>
            </a:pPr>
            <a:r>
              <a:rPr lang="en-US" sz="2000" dirty="0" smtClean="0"/>
              <a:t>	“ways of explaining and validating action rather than simply a product of organizational behavior or governance”</a:t>
            </a:r>
          </a:p>
          <a:p>
            <a:pPr lvl="1"/>
            <a:r>
              <a:rPr lang="en-US" sz="2000" dirty="0" smtClean="0"/>
              <a:t>Jenkins (2007) defines policy as </a:t>
            </a:r>
          </a:p>
          <a:p>
            <a:pPr lvl="1">
              <a:buNone/>
            </a:pPr>
            <a:r>
              <a:rPr lang="en-US" sz="2000" dirty="0" smtClean="0"/>
              <a:t>	“processes of representation”</a:t>
            </a:r>
            <a:br>
              <a:rPr lang="en-US" sz="2000" dirty="0" smtClean="0"/>
            </a:br>
            <a:r>
              <a:rPr lang="en-US" sz="2000" dirty="0" smtClean="0"/>
              <a:t>(elements of “comprehensive ideal typical model”) 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Approaches of policy as a subject, and policy analysis as a field of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60648"/>
            <a:ext cx="8507288" cy="5865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/>
              <a:t>Differences</a:t>
            </a:r>
            <a:r>
              <a:rPr lang="en-US" sz="1800" dirty="0" smtClean="0"/>
              <a:t> </a:t>
            </a:r>
          </a:p>
          <a:p>
            <a:pPr lvl="0"/>
            <a:r>
              <a:rPr lang="en-US" sz="1800" dirty="0" smtClean="0"/>
              <a:t>Understanding of </a:t>
            </a:r>
            <a:r>
              <a:rPr lang="en-US" sz="1800" u="sng" dirty="0" smtClean="0"/>
              <a:t>policy analysis as a field of research</a:t>
            </a:r>
          </a:p>
          <a:p>
            <a:pPr lvl="1"/>
            <a:r>
              <a:rPr lang="en-US" sz="1800" dirty="0" smtClean="0"/>
              <a:t>Peck (2011) and Peck and Theodore (2010) see </a:t>
            </a:r>
          </a:p>
          <a:p>
            <a:pPr lvl="1">
              <a:buNone/>
            </a:pPr>
            <a:r>
              <a:rPr lang="en-US" sz="1800" dirty="0" smtClean="0"/>
              <a:t>	policy formation and transformation as </a:t>
            </a:r>
          </a:p>
          <a:p>
            <a:pPr lvl="1">
              <a:buNone/>
            </a:pPr>
            <a:r>
              <a:rPr lang="en-US" sz="1800" dirty="0" smtClean="0"/>
              <a:t>	“(socially) constructed processes, as fields of power. Policy transfer is not reduced to a more-or-less efficient process for transmitting best (or better) practices, but is visualized as a field of adaptive connections, deeply structured by enduring power relations and shifting ideological alignments.</a:t>
            </a:r>
          </a:p>
          <a:p>
            <a:pPr lvl="1"/>
            <a:r>
              <a:rPr lang="en-US" sz="1800" dirty="0" smtClean="0"/>
              <a:t>Dale &amp; Robertson (2012) on the other hand use the critical grammar of educational policy movements, which is based on the critical political economy to point at the </a:t>
            </a:r>
          </a:p>
          <a:p>
            <a:pPr lvl="2"/>
            <a:r>
              <a:rPr lang="en-US" sz="1800" dirty="0" smtClean="0"/>
              <a:t>relational, dialectical and co-constitutive nature of educational policy movements</a:t>
            </a:r>
          </a:p>
          <a:p>
            <a:pPr lvl="1"/>
            <a:r>
              <a:rPr lang="en-US" sz="1800" dirty="0" smtClean="0"/>
              <a:t>Hodgson &amp; Irving (2007)</a:t>
            </a:r>
          </a:p>
          <a:p>
            <a:pPr lvl="2"/>
            <a:r>
              <a:rPr lang="en-US" sz="1800" dirty="0" smtClean="0"/>
              <a:t>interest in cross-</a:t>
            </a:r>
            <a:r>
              <a:rPr lang="en-US" sz="1800" dirty="0" err="1" smtClean="0"/>
              <a:t>disciplinarity</a:t>
            </a:r>
            <a:endParaRPr lang="en-US" sz="1800" dirty="0" smtClean="0"/>
          </a:p>
          <a:p>
            <a:pPr lvl="1"/>
            <a:r>
              <a:rPr lang="en-US" sz="1800" dirty="0" smtClean="0"/>
              <a:t>Jenkins (2007) </a:t>
            </a:r>
          </a:p>
          <a:p>
            <a:pPr lvl="2"/>
            <a:r>
              <a:rPr lang="en-US" sz="1800" dirty="0" smtClean="0"/>
              <a:t>sees policy process and politics as </a:t>
            </a:r>
          </a:p>
          <a:p>
            <a:pPr lvl="2">
              <a:buNone/>
            </a:pPr>
            <a:r>
              <a:rPr lang="en-US" sz="1800" dirty="0" smtClean="0"/>
              <a:t>	“(re)producing shared meanings that are at the heart of the culture and cultural differences”</a:t>
            </a:r>
          </a:p>
          <a:p>
            <a:pPr lvl="2"/>
            <a:r>
              <a:rPr lang="en-US" sz="1800" dirty="0" smtClean="0"/>
              <a:t>Talks about policy and politics</a:t>
            </a:r>
          </a:p>
          <a:p>
            <a:pPr lvl="2"/>
            <a:r>
              <a:rPr lang="en-US" sz="1800" dirty="0" smtClean="0"/>
              <a:t>“symbolic politics” (not acting as acting, regulation being counterproductive)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0" y="0"/>
          <a:ext cx="9144000" cy="6682780"/>
        </p:xfrm>
        <a:graphic>
          <a:graphicData uri="http://schemas.openxmlformats.org/drawingml/2006/table">
            <a:tbl>
              <a:tblPr/>
              <a:tblGrid>
                <a:gridCol w="1835696"/>
                <a:gridCol w="2219470"/>
                <a:gridCol w="5088834"/>
              </a:tblGrid>
              <a:tr h="54868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Author</a:t>
                      </a:r>
                      <a:endParaRPr lang="en-US" sz="1600" b="1" dirty="0">
                        <a:latin typeface="+mn-lt"/>
                        <a:ea typeface="Cambria"/>
                      </a:endParaRPr>
                    </a:p>
                  </a:txBody>
                  <a:tcPr marL="31423" marR="314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Paradigm</a:t>
                      </a:r>
                      <a:endParaRPr lang="en-US" sz="1600" b="1" dirty="0">
                        <a:latin typeface="+mn-lt"/>
                        <a:ea typeface="Cambria"/>
                      </a:endParaRPr>
                    </a:p>
                  </a:txBody>
                  <a:tcPr marL="31423" marR="314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Questions</a:t>
                      </a:r>
                      <a:endParaRPr lang="en-US" sz="1600" b="1" dirty="0">
                        <a:latin typeface="+mn-lt"/>
                        <a:ea typeface="Cambria"/>
                      </a:endParaRPr>
                    </a:p>
                  </a:txBody>
                  <a:tcPr marL="31423" marR="314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algn="l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1F497D"/>
                        </a:solidFill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31423" marR="314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↔</a:t>
                      </a:r>
                      <a:r>
                        <a:rPr lang="en-US" sz="1600" baseline="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to </a:t>
                      </a:r>
                      <a:r>
                        <a:rPr lang="en-US" sz="1600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the positivist or </a:t>
                      </a:r>
                      <a:r>
                        <a:rPr lang="en-US" sz="1600" dirty="0" err="1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postpositivist</a:t>
                      </a:r>
                      <a:r>
                        <a:rPr lang="en-US" sz="1600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paradigm</a:t>
                      </a:r>
                      <a:endParaRPr lang="en-US" sz="1600" dirty="0">
                        <a:latin typeface="+mn-lt"/>
                        <a:ea typeface="Cambria"/>
                      </a:endParaRPr>
                    </a:p>
                  </a:txBody>
                  <a:tcPr marL="31423" marR="314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“more-or-less </a:t>
                      </a:r>
                      <a:r>
                        <a:rPr lang="en-US" sz="1600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efficient process for transmitting best (or better) practices” (Peck &amp; Theodore, 2010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à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“ ‘How does Bologna work?’ and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à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 ‘What are its domestic effects?’ “ (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Dale &amp; Robertson, 2012)</a:t>
                      </a:r>
                      <a:endParaRPr lang="en-US" sz="1600" dirty="0">
                        <a:latin typeface="+mn-lt"/>
                        <a:ea typeface="Cambria"/>
                      </a:endParaRPr>
                    </a:p>
                  </a:txBody>
                  <a:tcPr marL="31423" marR="314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32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Peck (2011) and Peck and Theodore (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2010)</a:t>
                      </a:r>
                      <a:endParaRPr lang="en-US" sz="1600" dirty="0">
                        <a:latin typeface="+mn-lt"/>
                        <a:ea typeface="Cambria"/>
                      </a:endParaRPr>
                    </a:p>
                  </a:txBody>
                  <a:tcPr marL="31423" marR="314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Social 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constructivism?</a:t>
                      </a:r>
                    </a:p>
                    <a:p>
                      <a:pPr marL="0" marR="0" algn="l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+mn-lt"/>
                          <a:ea typeface="Cambria"/>
                          <a:cs typeface="Tahoma"/>
                        </a:rPr>
                        <a:t>Postmodernism</a:t>
                      </a:r>
                      <a:r>
                        <a:rPr lang="en-US" sz="1600" baseline="0" dirty="0" smtClean="0">
                          <a:solidFill>
                            <a:srgbClr val="1F497D"/>
                          </a:solidFill>
                          <a:latin typeface="+mn-lt"/>
                          <a:ea typeface="Cambria"/>
                          <a:cs typeface="Tahoma"/>
                        </a:rPr>
                        <a:t> ?</a:t>
                      </a:r>
                      <a:endParaRPr lang="en-US" sz="1600" dirty="0">
                        <a:latin typeface="+mn-lt"/>
                        <a:ea typeface="Cambria"/>
                      </a:endParaRPr>
                    </a:p>
                  </a:txBody>
                  <a:tcPr marL="31423" marR="314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à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“explore the ways in which the restructuring of policy regimes and the mobility of fast policy fixes are jointly constituted”</a:t>
                      </a:r>
                      <a:endParaRPr lang="en-US" sz="1600" kern="1200" dirty="0">
                        <a:solidFill>
                          <a:srgbClr val="1F497D"/>
                        </a:solidFill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31423" marR="314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008">
                <a:tc>
                  <a:txBody>
                    <a:bodyPr/>
                    <a:lstStyle/>
                    <a:p>
                      <a:pPr marL="0" marR="0" algn="l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Dale &amp; Robertson (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2012)</a:t>
                      </a:r>
                      <a:endParaRPr lang="en-US" sz="1600" dirty="0">
                        <a:latin typeface="+mn-lt"/>
                        <a:ea typeface="Cambria"/>
                      </a:endParaRPr>
                    </a:p>
                  </a:txBody>
                  <a:tcPr marL="31423" marR="314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Critical realism</a:t>
                      </a:r>
                      <a:endParaRPr lang="en-US" sz="1600" dirty="0">
                        <a:latin typeface="+mn-lt"/>
                        <a:ea typeface="Cambria"/>
                      </a:endParaRPr>
                    </a:p>
                  </a:txBody>
                  <a:tcPr marL="31423" marR="314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à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“ ‘What work does it do, and for whom?’, and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à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 ‘what is the framework through which it </a:t>
                      </a:r>
                      <a:r>
                        <a:rPr lang="en-US" sz="1600" kern="1200" dirty="0" err="1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realises</a:t>
                      </a:r>
                      <a:r>
                        <a:rPr lang="en-US" sz="1600" kern="12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 this’? “</a:t>
                      </a:r>
                      <a:endParaRPr lang="en-US" sz="1600" kern="1200" dirty="0">
                        <a:solidFill>
                          <a:srgbClr val="1F497D"/>
                        </a:solidFill>
                        <a:latin typeface="+mn-lt"/>
                        <a:ea typeface="Times New Roman"/>
                        <a:cs typeface="Tahom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à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“what kind of work does ‘policy transfer’ do in constituting social relations and in </a:t>
                      </a:r>
                      <a:r>
                        <a:rPr lang="en-US" sz="1600" kern="1200" dirty="0" err="1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realising</a:t>
                      </a:r>
                      <a:r>
                        <a:rPr lang="en-US" sz="1600" kern="12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 powerful political projects?”</a:t>
                      </a:r>
                    </a:p>
                  </a:txBody>
                  <a:tcPr marL="31423" marR="314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248">
                <a:tc>
                  <a:txBody>
                    <a:bodyPr/>
                    <a:lstStyle/>
                    <a:p>
                      <a:pPr marL="0" marR="0" algn="l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Hodgson &amp; Irving (2007)</a:t>
                      </a:r>
                      <a:endParaRPr lang="en-US" sz="1600" dirty="0">
                        <a:latin typeface="+mn-lt"/>
                        <a:ea typeface="Cambria"/>
                      </a:endParaRPr>
                    </a:p>
                  </a:txBody>
                  <a:tcPr marL="31423" marR="314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Postmodernism</a:t>
                      </a:r>
                      <a:endParaRPr lang="en-US" sz="1600" dirty="0">
                        <a:latin typeface="+mn-lt"/>
                        <a:ea typeface="Cambria"/>
                      </a:endParaRPr>
                    </a:p>
                  </a:txBody>
                  <a:tcPr marL="31423" marR="314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“Our interest in </a:t>
                      </a:r>
                      <a:r>
                        <a:rPr lang="en-US" sz="1600" u="sng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cross-</a:t>
                      </a:r>
                      <a:r>
                        <a:rPr lang="en-US" sz="1600" u="sng" dirty="0" err="1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disciplinarity</a:t>
                      </a:r>
                      <a:r>
                        <a:rPr lang="en-US" sz="1600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 is simply</a:t>
                      </a:r>
                      <a:endParaRPr lang="en-US" sz="1600" dirty="0">
                        <a:latin typeface="+mn-lt"/>
                        <a:ea typeface="Cambria"/>
                      </a:endParaRPr>
                    </a:p>
                    <a:p>
                      <a:pPr marL="358775" marR="0" lvl="3" indent="-228600" algn="l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 in terms of </a:t>
                      </a:r>
                      <a:r>
                        <a:rPr lang="en-US" sz="1600" u="sng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encounters</a:t>
                      </a:r>
                      <a:r>
                        <a:rPr lang="en-US" sz="1600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 between the abstract and the applied,</a:t>
                      </a:r>
                      <a:endParaRPr lang="en-US" sz="1600" dirty="0">
                        <a:latin typeface="+mn-lt"/>
                        <a:ea typeface="Cambria"/>
                        <a:cs typeface="Calibri"/>
                      </a:endParaRPr>
                    </a:p>
                    <a:p>
                      <a:pPr marL="358775" marR="0" lvl="3" indent="-228600" algn="l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 in the importance of the </a:t>
                      </a:r>
                      <a:r>
                        <a:rPr lang="en-US" sz="1600" u="sng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generation of questions</a:t>
                      </a:r>
                      <a:r>
                        <a:rPr lang="en-US" sz="1600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 that these encounters entail, and </a:t>
                      </a:r>
                      <a:endParaRPr lang="en-US" sz="1600" dirty="0">
                        <a:latin typeface="+mn-lt"/>
                        <a:ea typeface="Cambria"/>
                        <a:cs typeface="Calibri"/>
                      </a:endParaRPr>
                    </a:p>
                    <a:p>
                      <a:pPr marL="358775" marR="0" lvl="3" indent="-228600" algn="l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in the </a:t>
                      </a:r>
                      <a:r>
                        <a:rPr lang="en-US" sz="1600" u="sng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dialogue</a:t>
                      </a:r>
                      <a:r>
                        <a:rPr lang="en-US" sz="1600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 that is opened up within this process. “</a:t>
                      </a:r>
                      <a:endParaRPr lang="en-US" sz="1600" dirty="0">
                        <a:latin typeface="+mn-lt"/>
                        <a:ea typeface="Cambria"/>
                        <a:cs typeface="Calibri"/>
                      </a:endParaRPr>
                    </a:p>
                  </a:txBody>
                  <a:tcPr marL="31423" marR="314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75">
                <a:tc>
                  <a:txBody>
                    <a:bodyPr/>
                    <a:lstStyle/>
                    <a:p>
                      <a:pPr marL="0" marR="0" algn="l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Jenkins (2007)</a:t>
                      </a:r>
                      <a:endParaRPr lang="en-US" sz="1600" dirty="0">
                        <a:latin typeface="+mn-lt"/>
                        <a:ea typeface="Cambria"/>
                      </a:endParaRPr>
                    </a:p>
                  </a:txBody>
                  <a:tcPr marL="31423" marR="314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Postmodernist/post-</a:t>
                      </a:r>
                      <a:r>
                        <a:rPr lang="en-US" sz="1600" dirty="0" err="1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structuralist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?</a:t>
                      </a:r>
                      <a:endParaRPr lang="en-US" sz="1600" dirty="0">
                        <a:latin typeface="+mn-lt"/>
                        <a:ea typeface="Cambria"/>
                      </a:endParaRPr>
                    </a:p>
                  </a:txBody>
                  <a:tcPr marL="31423" marR="314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  <a:sym typeface="Wingdings" pitchFamily="2" charset="2"/>
                        </a:rPr>
                        <a:t> 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“</a:t>
                      </a:r>
                      <a:r>
                        <a:rPr lang="en-US" sz="1600" dirty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what is policy, what does it do, what does it mean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?” “</a:t>
                      </a:r>
                      <a:r>
                        <a:rPr lang="en-US" sz="1600" dirty="0" err="1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defamiliarisation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latin typeface="+mn-lt"/>
                          <a:ea typeface="Times New Roman"/>
                          <a:cs typeface="Tahoma"/>
                        </a:rPr>
                        <a:t> of the familiar”</a:t>
                      </a:r>
                      <a:endParaRPr lang="en-US" sz="1600" dirty="0">
                        <a:latin typeface="+mn-lt"/>
                        <a:ea typeface="Cambria"/>
                      </a:endParaRPr>
                    </a:p>
                  </a:txBody>
                  <a:tcPr marL="31423" marR="314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conclude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is a need to define policy </a:t>
            </a:r>
          </a:p>
          <a:p>
            <a:r>
              <a:rPr lang="en-US" dirty="0" smtClean="0"/>
              <a:t>Question “how come some policies work and others are easily forgotten” </a:t>
            </a:r>
            <a:endParaRPr lang="en-US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329897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Notes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09600" y="4624536"/>
            <a:ext cx="8229600" cy="1324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selection of readings might be partial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‘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Evolution’ of different paradigms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473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Office-thema</vt:lpstr>
      <vt:lpstr>WP 3</vt:lpstr>
      <vt:lpstr>Approaches of policy as a subject, and policy analysis as a field of research</vt:lpstr>
      <vt:lpstr>Approaches of policy as a subject, and policy analysis as a field of research</vt:lpstr>
      <vt:lpstr>PowerPoint Presentation</vt:lpstr>
      <vt:lpstr>PowerPoint Presentation</vt:lpstr>
      <vt:lpstr>To conclude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Benedikte Custers</dc:creator>
  <cp:lastModifiedBy>Kathrin Gramsch</cp:lastModifiedBy>
  <cp:revision>15</cp:revision>
  <dcterms:created xsi:type="dcterms:W3CDTF">2014-07-06T17:06:23Z</dcterms:created>
  <dcterms:modified xsi:type="dcterms:W3CDTF">2014-10-31T10:35:31Z</dcterms:modified>
</cp:coreProperties>
</file>